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sldIdLst>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5143500" type="screen16x9"/>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131E"/>
    <a:srgbClr val="DAD8D3"/>
    <a:srgbClr val="CFCEC9"/>
    <a:srgbClr val="000100"/>
    <a:srgbClr val="AD1221"/>
    <a:srgbClr val="141313"/>
    <a:srgbClr val="1D1D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985" autoAdjust="0"/>
  </p:normalViewPr>
  <p:slideViewPr>
    <p:cSldViewPr snapToGrid="0">
      <p:cViewPr varScale="1">
        <p:scale>
          <a:sx n="90" d="100"/>
          <a:sy n="90" d="100"/>
        </p:scale>
        <p:origin x="2136"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Hoffmann - DBU Fyn" userId="d7590c93-de7a-42a8-8c22-33b4b8edfa1e" providerId="ADAL" clId="{44BF672A-0249-43EC-986E-766FFBF79D30}"/>
    <pc:docChg chg="modSld">
      <pc:chgData name="Sarah Hoffmann - DBU Fyn" userId="d7590c93-de7a-42a8-8c22-33b4b8edfa1e" providerId="ADAL" clId="{44BF672A-0249-43EC-986E-766FFBF79D30}" dt="2022-09-21T08:16:57.257" v="29"/>
      <pc:docMkLst>
        <pc:docMk/>
      </pc:docMkLst>
      <pc:sldChg chg="modNotesTx">
        <pc:chgData name="Sarah Hoffmann - DBU Fyn" userId="d7590c93-de7a-42a8-8c22-33b4b8edfa1e" providerId="ADAL" clId="{44BF672A-0249-43EC-986E-766FFBF79D30}" dt="2022-09-21T08:12:41.553" v="0"/>
        <pc:sldMkLst>
          <pc:docMk/>
          <pc:sldMk cId="1360943317" sldId="259"/>
        </pc:sldMkLst>
      </pc:sldChg>
      <pc:sldChg chg="modNotesTx">
        <pc:chgData name="Sarah Hoffmann - DBU Fyn" userId="d7590c93-de7a-42a8-8c22-33b4b8edfa1e" providerId="ADAL" clId="{44BF672A-0249-43EC-986E-766FFBF79D30}" dt="2022-09-21T08:12:59.815" v="1"/>
        <pc:sldMkLst>
          <pc:docMk/>
          <pc:sldMk cId="2674499488" sldId="260"/>
        </pc:sldMkLst>
      </pc:sldChg>
      <pc:sldChg chg="modNotesTx">
        <pc:chgData name="Sarah Hoffmann - DBU Fyn" userId="d7590c93-de7a-42a8-8c22-33b4b8edfa1e" providerId="ADAL" clId="{44BF672A-0249-43EC-986E-766FFBF79D30}" dt="2022-09-21T08:13:06.953" v="2"/>
        <pc:sldMkLst>
          <pc:docMk/>
          <pc:sldMk cId="2995635065" sldId="261"/>
        </pc:sldMkLst>
      </pc:sldChg>
      <pc:sldChg chg="modNotesTx">
        <pc:chgData name="Sarah Hoffmann - DBU Fyn" userId="d7590c93-de7a-42a8-8c22-33b4b8edfa1e" providerId="ADAL" clId="{44BF672A-0249-43EC-986E-766FFBF79D30}" dt="2022-09-21T08:13:19.427" v="3"/>
        <pc:sldMkLst>
          <pc:docMk/>
          <pc:sldMk cId="173771901" sldId="262"/>
        </pc:sldMkLst>
      </pc:sldChg>
      <pc:sldChg chg="modNotesTx">
        <pc:chgData name="Sarah Hoffmann - DBU Fyn" userId="d7590c93-de7a-42a8-8c22-33b4b8edfa1e" providerId="ADAL" clId="{44BF672A-0249-43EC-986E-766FFBF79D30}" dt="2022-09-21T08:13:27.221" v="4"/>
        <pc:sldMkLst>
          <pc:docMk/>
          <pc:sldMk cId="2364892582" sldId="263"/>
        </pc:sldMkLst>
      </pc:sldChg>
      <pc:sldChg chg="modNotesTx">
        <pc:chgData name="Sarah Hoffmann - DBU Fyn" userId="d7590c93-de7a-42a8-8c22-33b4b8edfa1e" providerId="ADAL" clId="{44BF672A-0249-43EC-986E-766FFBF79D30}" dt="2022-09-21T08:13:37.828" v="5"/>
        <pc:sldMkLst>
          <pc:docMk/>
          <pc:sldMk cId="3023374406" sldId="264"/>
        </pc:sldMkLst>
      </pc:sldChg>
      <pc:sldChg chg="modNotesTx">
        <pc:chgData name="Sarah Hoffmann - DBU Fyn" userId="d7590c93-de7a-42a8-8c22-33b4b8edfa1e" providerId="ADAL" clId="{44BF672A-0249-43EC-986E-766FFBF79D30}" dt="2022-09-21T08:13:43.957" v="6"/>
        <pc:sldMkLst>
          <pc:docMk/>
          <pc:sldMk cId="3140813739" sldId="265"/>
        </pc:sldMkLst>
      </pc:sldChg>
      <pc:sldChg chg="modNotesTx">
        <pc:chgData name="Sarah Hoffmann - DBU Fyn" userId="d7590c93-de7a-42a8-8c22-33b4b8edfa1e" providerId="ADAL" clId="{44BF672A-0249-43EC-986E-766FFBF79D30}" dt="2022-09-21T08:13:53.292" v="7"/>
        <pc:sldMkLst>
          <pc:docMk/>
          <pc:sldMk cId="2279168753" sldId="266"/>
        </pc:sldMkLst>
      </pc:sldChg>
      <pc:sldChg chg="modNotesTx">
        <pc:chgData name="Sarah Hoffmann - DBU Fyn" userId="d7590c93-de7a-42a8-8c22-33b4b8edfa1e" providerId="ADAL" clId="{44BF672A-0249-43EC-986E-766FFBF79D30}" dt="2022-09-21T08:13:59.330" v="8"/>
        <pc:sldMkLst>
          <pc:docMk/>
          <pc:sldMk cId="2609397626" sldId="267"/>
        </pc:sldMkLst>
      </pc:sldChg>
      <pc:sldChg chg="modNotesTx">
        <pc:chgData name="Sarah Hoffmann - DBU Fyn" userId="d7590c93-de7a-42a8-8c22-33b4b8edfa1e" providerId="ADAL" clId="{44BF672A-0249-43EC-986E-766FFBF79D30}" dt="2022-09-21T08:14:09.317" v="9"/>
        <pc:sldMkLst>
          <pc:docMk/>
          <pc:sldMk cId="1966168991" sldId="268"/>
        </pc:sldMkLst>
      </pc:sldChg>
      <pc:sldChg chg="modNotesTx">
        <pc:chgData name="Sarah Hoffmann - DBU Fyn" userId="d7590c93-de7a-42a8-8c22-33b4b8edfa1e" providerId="ADAL" clId="{44BF672A-0249-43EC-986E-766FFBF79D30}" dt="2022-09-21T08:14:15.884" v="10"/>
        <pc:sldMkLst>
          <pc:docMk/>
          <pc:sldMk cId="2559560079" sldId="269"/>
        </pc:sldMkLst>
      </pc:sldChg>
      <pc:sldChg chg="modNotesTx">
        <pc:chgData name="Sarah Hoffmann - DBU Fyn" userId="d7590c93-de7a-42a8-8c22-33b4b8edfa1e" providerId="ADAL" clId="{44BF672A-0249-43EC-986E-766FFBF79D30}" dt="2022-09-21T08:14:24.248" v="11"/>
        <pc:sldMkLst>
          <pc:docMk/>
          <pc:sldMk cId="1773368166" sldId="270"/>
        </pc:sldMkLst>
      </pc:sldChg>
      <pc:sldChg chg="modNotesTx">
        <pc:chgData name="Sarah Hoffmann - DBU Fyn" userId="d7590c93-de7a-42a8-8c22-33b4b8edfa1e" providerId="ADAL" clId="{44BF672A-0249-43EC-986E-766FFBF79D30}" dt="2022-09-21T08:14:30.480" v="12"/>
        <pc:sldMkLst>
          <pc:docMk/>
          <pc:sldMk cId="1853815195" sldId="271"/>
        </pc:sldMkLst>
      </pc:sldChg>
      <pc:sldChg chg="modNotesTx">
        <pc:chgData name="Sarah Hoffmann - DBU Fyn" userId="d7590c93-de7a-42a8-8c22-33b4b8edfa1e" providerId="ADAL" clId="{44BF672A-0249-43EC-986E-766FFBF79D30}" dt="2022-09-21T08:14:39.209" v="13"/>
        <pc:sldMkLst>
          <pc:docMk/>
          <pc:sldMk cId="418530217" sldId="272"/>
        </pc:sldMkLst>
      </pc:sldChg>
      <pc:sldChg chg="modNotesTx">
        <pc:chgData name="Sarah Hoffmann - DBU Fyn" userId="d7590c93-de7a-42a8-8c22-33b4b8edfa1e" providerId="ADAL" clId="{44BF672A-0249-43EC-986E-766FFBF79D30}" dt="2022-09-21T08:14:44.930" v="14"/>
        <pc:sldMkLst>
          <pc:docMk/>
          <pc:sldMk cId="1574356571" sldId="273"/>
        </pc:sldMkLst>
      </pc:sldChg>
      <pc:sldChg chg="modNotesTx">
        <pc:chgData name="Sarah Hoffmann - DBU Fyn" userId="d7590c93-de7a-42a8-8c22-33b4b8edfa1e" providerId="ADAL" clId="{44BF672A-0249-43EC-986E-766FFBF79D30}" dt="2022-09-21T08:14:52.705" v="15"/>
        <pc:sldMkLst>
          <pc:docMk/>
          <pc:sldMk cId="2803199985" sldId="274"/>
        </pc:sldMkLst>
      </pc:sldChg>
      <pc:sldChg chg="modNotesTx">
        <pc:chgData name="Sarah Hoffmann - DBU Fyn" userId="d7590c93-de7a-42a8-8c22-33b4b8edfa1e" providerId="ADAL" clId="{44BF672A-0249-43EC-986E-766FFBF79D30}" dt="2022-09-21T08:14:58.605" v="16"/>
        <pc:sldMkLst>
          <pc:docMk/>
          <pc:sldMk cId="3476230256" sldId="275"/>
        </pc:sldMkLst>
      </pc:sldChg>
      <pc:sldChg chg="modNotesTx">
        <pc:chgData name="Sarah Hoffmann - DBU Fyn" userId="d7590c93-de7a-42a8-8c22-33b4b8edfa1e" providerId="ADAL" clId="{44BF672A-0249-43EC-986E-766FFBF79D30}" dt="2022-09-21T08:15:08.104" v="17"/>
        <pc:sldMkLst>
          <pc:docMk/>
          <pc:sldMk cId="158310257" sldId="276"/>
        </pc:sldMkLst>
      </pc:sldChg>
      <pc:sldChg chg="modNotesTx">
        <pc:chgData name="Sarah Hoffmann - DBU Fyn" userId="d7590c93-de7a-42a8-8c22-33b4b8edfa1e" providerId="ADAL" clId="{44BF672A-0249-43EC-986E-766FFBF79D30}" dt="2022-09-21T08:15:15.916" v="18"/>
        <pc:sldMkLst>
          <pc:docMk/>
          <pc:sldMk cId="535872096" sldId="277"/>
        </pc:sldMkLst>
      </pc:sldChg>
      <pc:sldChg chg="modNotesTx">
        <pc:chgData name="Sarah Hoffmann - DBU Fyn" userId="d7590c93-de7a-42a8-8c22-33b4b8edfa1e" providerId="ADAL" clId="{44BF672A-0249-43EC-986E-766FFBF79D30}" dt="2022-09-21T08:15:33.411" v="19"/>
        <pc:sldMkLst>
          <pc:docMk/>
          <pc:sldMk cId="1223096543" sldId="278"/>
        </pc:sldMkLst>
      </pc:sldChg>
      <pc:sldChg chg="modNotesTx">
        <pc:chgData name="Sarah Hoffmann - DBU Fyn" userId="d7590c93-de7a-42a8-8c22-33b4b8edfa1e" providerId="ADAL" clId="{44BF672A-0249-43EC-986E-766FFBF79D30}" dt="2022-09-21T08:15:40.503" v="20"/>
        <pc:sldMkLst>
          <pc:docMk/>
          <pc:sldMk cId="902623976" sldId="279"/>
        </pc:sldMkLst>
      </pc:sldChg>
      <pc:sldChg chg="modNotesTx">
        <pc:chgData name="Sarah Hoffmann - DBU Fyn" userId="d7590c93-de7a-42a8-8c22-33b4b8edfa1e" providerId="ADAL" clId="{44BF672A-0249-43EC-986E-766FFBF79D30}" dt="2022-09-21T08:15:51.715" v="21"/>
        <pc:sldMkLst>
          <pc:docMk/>
          <pc:sldMk cId="2624825130" sldId="280"/>
        </pc:sldMkLst>
      </pc:sldChg>
      <pc:sldChg chg="modNotesTx">
        <pc:chgData name="Sarah Hoffmann - DBU Fyn" userId="d7590c93-de7a-42a8-8c22-33b4b8edfa1e" providerId="ADAL" clId="{44BF672A-0249-43EC-986E-766FFBF79D30}" dt="2022-09-21T08:15:59.672" v="22"/>
        <pc:sldMkLst>
          <pc:docMk/>
          <pc:sldMk cId="2068590862" sldId="281"/>
        </pc:sldMkLst>
      </pc:sldChg>
      <pc:sldChg chg="modNotesTx">
        <pc:chgData name="Sarah Hoffmann - DBU Fyn" userId="d7590c93-de7a-42a8-8c22-33b4b8edfa1e" providerId="ADAL" clId="{44BF672A-0249-43EC-986E-766FFBF79D30}" dt="2022-09-21T08:16:09.600" v="23"/>
        <pc:sldMkLst>
          <pc:docMk/>
          <pc:sldMk cId="3851998233" sldId="282"/>
        </pc:sldMkLst>
      </pc:sldChg>
      <pc:sldChg chg="modNotesTx">
        <pc:chgData name="Sarah Hoffmann - DBU Fyn" userId="d7590c93-de7a-42a8-8c22-33b4b8edfa1e" providerId="ADAL" clId="{44BF672A-0249-43EC-986E-766FFBF79D30}" dt="2022-09-21T08:16:18.411" v="24"/>
        <pc:sldMkLst>
          <pc:docMk/>
          <pc:sldMk cId="3129364406" sldId="283"/>
        </pc:sldMkLst>
      </pc:sldChg>
      <pc:sldChg chg="modNotesTx">
        <pc:chgData name="Sarah Hoffmann - DBU Fyn" userId="d7590c93-de7a-42a8-8c22-33b4b8edfa1e" providerId="ADAL" clId="{44BF672A-0249-43EC-986E-766FFBF79D30}" dt="2022-09-21T08:16:27.357" v="25"/>
        <pc:sldMkLst>
          <pc:docMk/>
          <pc:sldMk cId="2804382511" sldId="284"/>
        </pc:sldMkLst>
      </pc:sldChg>
      <pc:sldChg chg="modNotesTx">
        <pc:chgData name="Sarah Hoffmann - DBU Fyn" userId="d7590c93-de7a-42a8-8c22-33b4b8edfa1e" providerId="ADAL" clId="{44BF672A-0249-43EC-986E-766FFBF79D30}" dt="2022-09-21T08:16:33.156" v="26"/>
        <pc:sldMkLst>
          <pc:docMk/>
          <pc:sldMk cId="631384031" sldId="285"/>
        </pc:sldMkLst>
      </pc:sldChg>
      <pc:sldChg chg="modNotesTx">
        <pc:chgData name="Sarah Hoffmann - DBU Fyn" userId="d7590c93-de7a-42a8-8c22-33b4b8edfa1e" providerId="ADAL" clId="{44BF672A-0249-43EC-986E-766FFBF79D30}" dt="2022-09-21T08:16:41.763" v="27"/>
        <pc:sldMkLst>
          <pc:docMk/>
          <pc:sldMk cId="682458140" sldId="286"/>
        </pc:sldMkLst>
      </pc:sldChg>
      <pc:sldChg chg="modNotesTx">
        <pc:chgData name="Sarah Hoffmann - DBU Fyn" userId="d7590c93-de7a-42a8-8c22-33b4b8edfa1e" providerId="ADAL" clId="{44BF672A-0249-43EC-986E-766FFBF79D30}" dt="2022-09-21T08:16:48.326" v="28"/>
        <pc:sldMkLst>
          <pc:docMk/>
          <pc:sldMk cId="243143865" sldId="287"/>
        </pc:sldMkLst>
      </pc:sldChg>
      <pc:sldChg chg="modNotesTx">
        <pc:chgData name="Sarah Hoffmann - DBU Fyn" userId="d7590c93-de7a-42a8-8c22-33b4b8edfa1e" providerId="ADAL" clId="{44BF672A-0249-43EC-986E-766FFBF79D30}" dt="2022-09-21T08:16:57.257" v="29"/>
        <pc:sldMkLst>
          <pc:docMk/>
          <pc:sldMk cId="1402043908"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BA82-FACD-4838-9ADB-236DA363CEE2}" type="datetimeFigureOut">
              <a:rPr lang="da-DK" smtClean="0"/>
              <a:t>21-09-2022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BD422-F160-4575-9849-EC36CDC68491}" type="slidenum">
              <a:rPr lang="da-DK" smtClean="0"/>
              <a:t>‹nr.›</a:t>
            </a:fld>
            <a:endParaRPr lang="da-DK"/>
          </a:p>
        </p:txBody>
      </p:sp>
    </p:spTree>
    <p:extLst>
      <p:ext uri="{BB962C8B-B14F-4D97-AF65-F5344CB8AC3E}">
        <p14:creationId xmlns:p14="http://schemas.microsoft.com/office/powerpoint/2010/main" val="14147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Fordi spilleren er ukomfortabel. Spillerens ret til at føle sig tryg osv., vejer tungere end retten til lige meget spilletid. </a:t>
            </a:r>
            <a:br>
              <a:rPr lang="da-DK" sz="1800" dirty="0">
                <a:effectLst/>
                <a:latin typeface="Montserrat Light" panose="00000400000000000000" pitchFamily="50" charset="0"/>
                <a:ea typeface="Calibri" panose="020F0502020204030204" pitchFamily="34" charset="0"/>
                <a:cs typeface="Arial" panose="020B0604020202020204" pitchFamily="34" charset="0"/>
              </a:rPr>
            </a:br>
            <a:r>
              <a:rPr lang="da-DK" sz="1800" dirty="0">
                <a:effectLst/>
                <a:latin typeface="Montserrat Light" panose="00000400000000000000" pitchFamily="50" charset="0"/>
                <a:ea typeface="Calibri" panose="020F0502020204030204" pitchFamily="34" charset="0"/>
                <a:cs typeface="Arial" panose="020B0604020202020204" pitchFamily="34" charset="0"/>
              </a:rPr>
              <a:t>Et alternativ til udskiftning kunne ideelt set være måske at rykke spilleren til en anden position (eks. angriber), hvor der ikke var et lige så stort pres på. Hovedpointen er, at spillerens tryghed skal sikres, og derfor kategoriseres trænerens adfærd som grøn.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Hvis træneren får øjenkontakt med spilleren og opfordrer/presser spilleren til at fuldføre kampen ved at spørge: “du kan godt spille det sidste af kampen, ik’?”, og spilleren dermed bliver på banen.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Hvis spilleren ikke udskiftes, men træneren i stedet råber ad og skælder ud på spilleren med opfordringen om at tage sig sammen (“kom nu, for pokker! – ellers taber vi jo!!!”)</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a:t>
            </a:r>
            <a:r>
              <a:rPr lang="da-DK" sz="1800" dirty="0">
                <a:effectLst/>
                <a:latin typeface="Montserrat Light" panose="00000400000000000000" pitchFamily="50" charset="0"/>
                <a:ea typeface="Calibri" panose="020F0502020204030204" pitchFamily="34" charset="0"/>
                <a:cs typeface="Arial" panose="020B0604020202020204" pitchFamily="34" charset="0"/>
              </a:rPr>
              <a:t> Alle børn har ret til social sikkerhed, Alle børn har ret til, at udvikling sker på deres præmisser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a:t>
            </a:r>
            <a:r>
              <a:rPr lang="da-DK" sz="1800" dirty="0">
                <a:effectLst/>
                <a:latin typeface="Montserrat Light" panose="00000400000000000000" pitchFamily="50" charset="0"/>
                <a:ea typeface="Calibri" panose="020F0502020204030204" pitchFamily="34" charset="0"/>
                <a:cs typeface="Arial" panose="020B0604020202020204" pitchFamily="34" charset="0"/>
              </a:rPr>
              <a:t>: Vær børnefokuseret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a:t>
            </a:r>
            <a:r>
              <a:rPr lang="da-DK" sz="1800" dirty="0">
                <a:effectLst/>
                <a:latin typeface="Montserrat Light" panose="00000400000000000000" pitchFamily="50" charset="0"/>
                <a:ea typeface="Calibri" panose="020F0502020204030204" pitchFamily="34" charset="0"/>
                <a:cs typeface="Arial" panose="020B0604020202020204" pitchFamily="34" charset="0"/>
              </a:rPr>
              <a:t> 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da-DK" sz="1800" dirty="0">
                <a:effectLst/>
                <a:latin typeface="Montserrat Light" panose="00000400000000000000" pitchFamily="50" charset="0"/>
                <a:ea typeface="Calibri" panose="020F0502020204030204" pitchFamily="34" charset="0"/>
                <a:cs typeface="Arial" panose="020B0604020202020204" pitchFamily="34" charset="0"/>
              </a:rPr>
            </a:b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a:t>
            </a:fld>
            <a:endParaRPr lang="da-DK"/>
          </a:p>
        </p:txBody>
      </p:sp>
    </p:spTree>
    <p:extLst>
      <p:ext uri="{BB962C8B-B14F-4D97-AF65-F5344CB8AC3E}">
        <p14:creationId xmlns:p14="http://schemas.microsoft.com/office/powerpoint/2010/main" val="2961236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spillerne inddrages, tages med på råd og er med til at skabe deres eget læringsrum. De lærer at tage ansvar, lytte til hinanden og mærke efter, hvad der virker/er sjovt osv. på en legende, lærende og kreativ måde.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det for eksempel altid er de samme to spillere, der skal finde på et </a:t>
            </a:r>
            <a:r>
              <a:rPr lang="da-DK" sz="1800" dirty="0" err="1">
                <a:effectLst/>
                <a:latin typeface="Montserrat Light" panose="00000400000000000000" pitchFamily="50" charset="0"/>
                <a:ea typeface="Calibri" panose="020F0502020204030204" pitchFamily="34" charset="0"/>
                <a:cs typeface="Arial" panose="020B0604020202020204" pitchFamily="34" charset="0"/>
              </a:rPr>
              <a:t>småspil</a:t>
            </a:r>
            <a:r>
              <a:rPr lang="da-DK" sz="1800" dirty="0">
                <a:effectLst/>
                <a:latin typeface="Montserrat Light" panose="00000400000000000000" pitchFamily="50" charset="0"/>
                <a:ea typeface="Calibri" panose="020F0502020204030204" pitchFamily="34" charset="0"/>
                <a:cs typeface="Arial" panose="020B0604020202020204" pitchFamily="34" charset="0"/>
              </a:rPr>
              <a: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spillerne aldrig inddrages eller må finde på, og det altid kun er træneren, der bestemmer, hvad der skal ske til træning.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udvikling sker på deres præmisser, Alle børn har ret til at være på dannelsesrejse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lav træning med progression, vær børnefokuseret, brug forskellige metoder til at opnå læring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10</a:t>
            </a:fld>
            <a:endParaRPr lang="da-DK"/>
          </a:p>
        </p:txBody>
      </p:sp>
    </p:spTree>
    <p:extLst>
      <p:ext uri="{BB962C8B-B14F-4D97-AF65-F5344CB8AC3E}">
        <p14:creationId xmlns:p14="http://schemas.microsoft.com/office/powerpoint/2010/main" val="2114863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spillerne trænes i at anerkende andre for den, de er, og det de gør, hvilket styrker fællesskabet og udvikler en forståelse og større respekt for hinandens forskelligheder.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spillerne selv må vælge, hvem de vil anerkende.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ikke følger med i løbende, om spillerne forstår forskellen på at anerkende og ikke-anerkende en holdkammerat.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være på dannelsesrejse, Alle børn har ret til, at</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udvikling sker på deres præmisser, Alle børn har ret til social sikkerhed,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vær inkluderende, vær børnefokuseret, vær holistisk, prioriter kærligheden til fodbold over læring af fodbold.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11</a:t>
            </a:fld>
            <a:endParaRPr lang="da-DK"/>
          </a:p>
        </p:txBody>
      </p:sp>
    </p:spTree>
    <p:extLst>
      <p:ext uri="{BB962C8B-B14F-4D97-AF65-F5344CB8AC3E}">
        <p14:creationId xmlns:p14="http://schemas.microsoft.com/office/powerpoint/2010/main" val="3660103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er ekskluderende adfærd fra forældrenes side. Børn (og forældre) skal indgå som ligeværdige parter i det samlede fællesskab, og derfor skal det ikke altid være de samme, der kører sammen. Så vil det også altid være de samme børn, der står tilbage til sidst og skal finde ud af, hvor der er plads til dem. Det er ikke at varetage alle spillernes tarv.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forældrene bakkede op om den plan, træneren har lavet, som netop inkluderer alle i det samlede fællesskab.</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det var børnene selv, der fandt på at bytte om, men forældrene ikke aktivt modarbejdede det.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deres forældre ses som en ressource,</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være på dannelsesrejse, Alle børn har ret til fodbold uden nogen former for diskrimination.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inkluderende, engager forældre med anerkendelse, gør det sjovt og trygt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12</a:t>
            </a:fld>
            <a:endParaRPr lang="da-DK"/>
          </a:p>
        </p:txBody>
      </p:sp>
    </p:spTree>
    <p:extLst>
      <p:ext uri="{BB962C8B-B14F-4D97-AF65-F5344CB8AC3E}">
        <p14:creationId xmlns:p14="http://schemas.microsoft.com/office/powerpoint/2010/main" val="3146604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faderen underminerer træneren og samtidig ekskluderer sin egen dreng en smule fra fællesskabet og trænerens vejledning. Drikkedunken bør ligge samme sted som alle de andres, og faderen skal selvfølgelig undlade at give instruktioner til drengen – det er trænerens opgave.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drikkedunken lå samme sted som de øvrige spilleres, og faderen kun heppede og hujede på alle børn og holdt sig fra at give gode råd og instruktioner.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faderen havde været højlydt og dermed påvirket de øvrige spillere også. Uagtet om han fortsat kun råbte til sin egen dreng, så ville dette påvirke trænerens autoritet over for alle spillerne og virke forstyrrende, skabe forvirring. Lad børnene selv spille. Det er deres </a:t>
            </a:r>
            <a:r>
              <a:rPr lang="da-DK" sz="1800" dirty="0" err="1">
                <a:effectLst/>
                <a:latin typeface="Montserrat Light" panose="00000400000000000000" pitchFamily="50" charset="0"/>
                <a:ea typeface="Calibri" panose="020F0502020204030204" pitchFamily="34" charset="0"/>
                <a:cs typeface="Arial" panose="020B0604020202020204" pitchFamily="34" charset="0"/>
              </a:rPr>
              <a:t>fodboldliv</a:t>
            </a:r>
            <a:r>
              <a:rPr lang="da-DK" sz="1800" dirty="0">
                <a:effectLst/>
                <a:latin typeface="Montserrat Light" panose="00000400000000000000" pitchFamily="50" charset="0"/>
                <a:ea typeface="Calibri" panose="020F0502020204030204" pitchFamily="34" charset="0"/>
                <a:cs typeface="Arial" panose="020B0604020202020204" pitchFamily="34" charset="0"/>
              </a:rPr>
              <a: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være på</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dannelsesrejse, Alle børn har ret til, at deres forældre ses som en ressource, Alle børn har ret til fodbold uden nogen form for diskrimination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Engager forældre med anerkendelse, vær børnefokuseret, gør det sjovt og trygt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13</a:t>
            </a:fld>
            <a:endParaRPr lang="da-DK"/>
          </a:p>
        </p:txBody>
      </p:sp>
    </p:spTree>
    <p:extLst>
      <p:ext uri="{BB962C8B-B14F-4D97-AF65-F5344CB8AC3E}">
        <p14:creationId xmlns:p14="http://schemas.microsoft.com/office/powerpoint/2010/main" val="199493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spillerne bliver blandet på tværs af alt for store aldersskel til sidst. Ifølge UEFA’s Child </a:t>
            </a:r>
            <a:r>
              <a:rPr lang="da-DK" sz="1800"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dirty="0">
                <a:effectLst/>
                <a:latin typeface="Montserrat Light" panose="00000400000000000000" pitchFamily="50" charset="0"/>
                <a:ea typeface="Calibri" panose="020F0502020204030204" pitchFamily="34" charset="0"/>
                <a:cs typeface="Arial" panose="020B0604020202020204" pitchFamily="34" charset="0"/>
              </a:rPr>
              <a:t>-regler bør børn aldrig udsættes for at spille mod spillere, der er mere end to år ældre end dem selv. Ganske enkelt for at passe på dem rent fysisk.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 afsluttende kampe var aldersopdelt over to årgange.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spillerne var inddelt efter niveau i den afsluttende miniturnering. Her ville risikoen for at ramme sammen med en, der er mere end to år ældre være væsentligt mindre, men dog stadig være der.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der føres periodiske tilsyn med deres trænings- og kampmiljøer, Alle børn har ret til udvikling på deres præmisser, 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brug konkurrence på en udviklende måde,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14</a:t>
            </a:fld>
            <a:endParaRPr lang="da-DK"/>
          </a:p>
        </p:txBody>
      </p:sp>
    </p:spTree>
    <p:extLst>
      <p:ext uri="{BB962C8B-B14F-4D97-AF65-F5344CB8AC3E}">
        <p14:creationId xmlns:p14="http://schemas.microsoft.com/office/powerpoint/2010/main" val="2566613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forældrene udviser en adfærd, der er ekskluderende. På den måde viser de børnene, at en sådan adfærd er acceptabel.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forældrene bare satte sig på skift ved siden af forskellige andre forældre. På den måde illustrerer forældrene over for børnene, at de er nysgerrige og åbne over for de andre forældre, hvilket vil styrke fællesskabet.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det kun var et enkeltstående tilfælde.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deres forældre ses som en ressource, Alle børn har ret til fodbold uden nogen form for diskrimination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inkluderende, engager forældrene med anerkendelse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15</a:t>
            </a:fld>
            <a:endParaRPr lang="da-DK"/>
          </a:p>
        </p:txBody>
      </p:sp>
    </p:spTree>
    <p:extLst>
      <p:ext uri="{BB962C8B-B14F-4D97-AF65-F5344CB8AC3E}">
        <p14:creationId xmlns:p14="http://schemas.microsoft.com/office/powerpoint/2010/main" val="915051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anerkender forældrene som den ressource, de er for barnet, og dermed understøtter barnets tryghed og indlemmelse i gruppen på barnets egne præmisser.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sagde til barnet, at det bare kunne løbe ud til mor/far, hvis det blev nødvendigt. På den måde ekskluderes barnet reelt fra aktiviteten og de andre børn med risiko for ikke at få opbygget relationer og tryghed.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sagde til alle forældre, at de ikke måtte være til stede under træningen, fordi de forstyrrer og gør børnene pylrede.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udvikling sker på deres præmisser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Engager forældrene med anerkendelse, prioriter kærligheden til fodbold over læring af fodbold, gør det sjovt og trygt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16</a:t>
            </a:fld>
            <a:endParaRPr lang="da-DK"/>
          </a:p>
        </p:txBody>
      </p:sp>
    </p:spTree>
    <p:extLst>
      <p:ext uri="{BB962C8B-B14F-4D97-AF65-F5344CB8AC3E}">
        <p14:creationId xmlns:p14="http://schemas.microsoft.com/office/powerpoint/2010/main" val="2530003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ekskluderer nogle spillere fra fællesskabet omkring kampe/stævner, hvis deres forældre af den ene eller anden årsag ikke er lige så hurtige som de øvrige til at melde til.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der altid var kampe nok til alle interesserede, og alle kom med, når de tilmeldte sig.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trænerne altid udtog de bedste af dem, der havde tilmeldt sig.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deres forældre ses som en ressource, Alle børn har ret til selv at vælge, Alle børn har ret til et godt børneliv, Alle børn har ret til at være en del af noget større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Engager forældrene med anerkendelse, vær børnefokuseret, prioriter kærligheden til fodbold over læring af fodbold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17</a:t>
            </a:fld>
            <a:endParaRPr lang="da-DK"/>
          </a:p>
        </p:txBody>
      </p:sp>
    </p:spTree>
    <p:extLst>
      <p:ext uri="{BB962C8B-B14F-4D97-AF65-F5344CB8AC3E}">
        <p14:creationId xmlns:p14="http://schemas.microsoft.com/office/powerpoint/2010/main" val="1352870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er den sidste i omklædningsrummet, hvilket betyder, at træneren er alene med et eller få børn hver gang. Det er en unødig risiko at tage for alle parter, og der kan opstå historier om det ene eller det andet, selv uden det måtte have noget på sig.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(eller et par af forældrene) ikke gik i bad men holdt opsyn med, at alt foregår på en ordentlig måde, men at den sidste voksne forlader omklædningsrummet og går ud på gangen, når der er en 4-5 børn tilbage. Evt. med besked om at gøre sig hurtigt færdig, hvor den voksne så stadig opholder sig lige uden for omklædningsrummet. Vær aldrig alene med et barn i et omklædningsrum.</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sørgede for at gå ud, når der var 4-5 børn tilbage. Men selve elementet med den voksne, der bader med børnene er – som tiderne er i dag – måske nok en unødig risiko at løbe i forhold til, hvad det kan generere af fortolkningshistorier.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et godt børneliv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børnefokuseret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Seksuel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18</a:t>
            </a:fld>
            <a:endParaRPr lang="da-DK"/>
          </a:p>
        </p:txBody>
      </p:sp>
    </p:spTree>
    <p:extLst>
      <p:ext uri="{BB962C8B-B14F-4D97-AF65-F5344CB8AC3E}">
        <p14:creationId xmlns:p14="http://schemas.microsoft.com/office/powerpoint/2010/main" val="2155215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er alt for stor og stærk til at indgå på lige fod med børnene. Det er alt for voldsomt og risikabelt for en U12-spiller, hvis en voksen sparker hårdt på mål.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kun lader børnene om at deltage.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deltager i konkurrencen, men ikke sparker hårdt og måske kun sparker langs jorden eller med det mindre gode ben.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udvikling sker på deres præmisser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a:t>
            </a:r>
            <a:r>
              <a:rPr lang="da-DK" sz="1800" dirty="0">
                <a:effectLst/>
                <a:latin typeface="Montserrat Light" panose="00000400000000000000" pitchFamily="50" charset="0"/>
                <a:ea typeface="Calibri" panose="020F0502020204030204" pitchFamily="34" charset="0"/>
                <a:cs typeface="Arial" panose="020B0604020202020204" pitchFamily="34" charset="0"/>
              </a:rPr>
              <a:t> Brug konkurrence med et udviklende fokus, gør det sjovt og trygt,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19</a:t>
            </a:fld>
            <a:endParaRPr lang="da-DK"/>
          </a:p>
        </p:txBody>
      </p:sp>
    </p:spTree>
    <p:extLst>
      <p:ext uri="{BB962C8B-B14F-4D97-AF65-F5344CB8AC3E}">
        <p14:creationId xmlns:p14="http://schemas.microsoft.com/office/powerpoint/2010/main" val="4193082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Fordi træneren overtaler/presser en skadet spiller til at spille videre mod dennes vilje og accept. Træner udsætter barnet for at spille, selvom det er skadet og selv ønsker at komme ud. Der er risiko for, at spilleren mister lysten til at spille fodbold.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Hvis</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træneren</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imødekommer spillerens ønske ved at tillade den 6/7-årige spiller at komme ud. Herved bevarer træneren spillerens tillid, og med stor sandsynlighed ville spilleren være blevet klar til igen at komme på banen efter et par minutter.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Hvis træneren får øjenkontakt med spilleren og opfordrer/presser spilleren til at fuldføre kampen ved at spørge: “du kan godt spille det sidste af kampen, ik’?”.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a:t>
            </a:r>
            <a:r>
              <a:rPr lang="da-DK" sz="1800" dirty="0">
                <a:effectLst/>
                <a:latin typeface="Montserrat Light" panose="00000400000000000000" pitchFamily="50" charset="0"/>
                <a:ea typeface="Calibri" panose="020F0502020204030204" pitchFamily="34" charset="0"/>
                <a:cs typeface="Arial" panose="020B0604020202020204" pitchFamily="34" charset="0"/>
              </a:rPr>
              <a:t> Alle børn har ret til social sikkerhed, Alle børn har ret til, at udvikling sker på deres præmisser, Alle børn har ret til et godt børneliv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a:t>
            </a:r>
            <a:r>
              <a:rPr lang="da-DK" sz="1800" dirty="0">
                <a:effectLst/>
                <a:latin typeface="Montserrat Light" panose="00000400000000000000" pitchFamily="50" charset="0"/>
                <a:ea typeface="Calibri" panose="020F0502020204030204" pitchFamily="34" charset="0"/>
                <a:cs typeface="Arial" panose="020B0604020202020204" pitchFamily="34" charset="0"/>
              </a:rPr>
              <a:t> Vær børnefokuseret, gør det sjovt og trygt, prioriter kærligheden til fodbold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 og 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a:t>
            </a:fld>
            <a:endParaRPr lang="da-DK"/>
          </a:p>
        </p:txBody>
      </p:sp>
    </p:spTree>
    <p:extLst>
      <p:ext uri="{BB962C8B-B14F-4D97-AF65-F5344CB8AC3E}">
        <p14:creationId xmlns:p14="http://schemas.microsoft.com/office/powerpoint/2010/main" val="756452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navngivningen af de to cirkler er med til at skabe en kultur, hvor “taberne” bliver hængt ud. Det understøtter en kultur, hvor mobning er acceptabelt.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 der ryger ud, engageres som eksempelvis heppekor, hvor de skal skabe stemning for hhv. målmanden og ”</a:t>
            </a:r>
            <a:r>
              <a:rPr lang="da-DK" sz="1800" dirty="0" err="1">
                <a:effectLst/>
                <a:latin typeface="Montserrat Light" panose="00000400000000000000" pitchFamily="50" charset="0"/>
                <a:ea typeface="Calibri" panose="020F0502020204030204" pitchFamily="34" charset="0"/>
                <a:cs typeface="Arial" panose="020B0604020202020204" pitchFamily="34" charset="0"/>
              </a:rPr>
              <a:t>sparkerne</a:t>
            </a:r>
            <a:r>
              <a:rPr lang="da-DK" sz="1800" dirty="0">
                <a:effectLst/>
                <a:latin typeface="Montserrat Light" panose="00000400000000000000" pitchFamily="50" charset="0"/>
                <a:ea typeface="Calibri" panose="020F0502020204030204" pitchFamily="34" charset="0"/>
                <a:cs typeface="Arial" panose="020B0604020202020204" pitchFamily="34" charset="0"/>
              </a:rPr>
              <a:t>”. På den måde er alle fortsat en del af legen, selvom de egentlig er røget ud. Eller dem, der ryger ud, kan gå i gang med en ny straffesparkskonkurrence eller at spille en minikamp på banen ved siden af eller jonglere osv. osv.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navnene på cirklerne ændres til noget mere acceptabelt, men spillerne, der ryger ud, fortsat ekskluderes fra at kunne spille mere.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udvikling sker på deres præmisser, Alle børn har ret til at være på dannelsesrejse, 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Brug konkurrence med et udviklende fokus, gør det sjovt og trygt, prioriter kærligheden til fodbold over læring af fodbold,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20</a:t>
            </a:fld>
            <a:endParaRPr lang="da-DK"/>
          </a:p>
        </p:txBody>
      </p:sp>
    </p:spTree>
    <p:extLst>
      <p:ext uri="{BB962C8B-B14F-4D97-AF65-F5344CB8AC3E}">
        <p14:creationId xmlns:p14="http://schemas.microsoft.com/office/powerpoint/2010/main" val="2307601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spillerne har brug for vand under kampen, og det er i sidste ende de voksnes ansvar at sikre, at de har adgang til det.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 voksne sørger for at skaffe en vanddunk til hver af spillerne med tilpas meget vand til, at deres behov under kampen er dækket. Det er de voksnes ansvar at sikre, at børnene bliver ordentligt taget vare på.</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 bliver bedt om at dele dunk med to andre spillere. Nu har de så alle fire adgang til vand under kampen, men kun til halvdelen af det, de måske kunne/burde have haft.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deres forældre ses som en ressource, Alle børn har ret til at være på dannelsesrejse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børnefokuseret, engager forældrene med anerkendelse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Forsømmelse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21</a:t>
            </a:fld>
            <a:endParaRPr lang="da-DK"/>
          </a:p>
        </p:txBody>
      </p:sp>
    </p:spTree>
    <p:extLst>
      <p:ext uri="{BB962C8B-B14F-4D97-AF65-F5344CB8AC3E}">
        <p14:creationId xmlns:p14="http://schemas.microsoft.com/office/powerpoint/2010/main" val="2833323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er trænerens ansvar at sikre, at der ikke sker noget uhensigtsmæssigt blandt spillerne og med spillerne, og det kan man ikke, hvis man ikke ved, hvor de er. Derfor må træneren bede de øvrige blive, hvor de er (evt. få en anden voksen til at holde øje med dem), og så få hentet den bortløbne spiller tilbage i sikkerhed ved banen. I praksis skal der selvfølgelig altid være flere voksne til stede osv., men budskabet er, at vi ikke, så længe de er i vores varetægt, kan lade et barn gå alene væk og ikke vide, hvad der foregår.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beder sin kollega på banen ved siden af om at holde øje med de resterende spillere, mens den bortløbne spiller hentes tilbage, trøstes og konflikten løses ved, at begge spillere igen er med i spillet efter at være blevet gode venner igen.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løber af sted efter den udvandrede spiller uden at sikre sig, at de tilbageblevne spillere er informeret og/eller under opsyn fra en anden voksen. De tilbageværende spillere er trods alt på træningsanlægget. Så på den måde er de mindre i risiko for noget farligt, men det er selvfølgelig heller ikke optimalt at lade en flok 6-årige være alene (for længe) uden opsyn.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opdragelse,</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udvikling sker på deres præmisser, Alle børn har ret til, at deres forældre ses som en ressource, Alle børn har ret til at være på dannelsesrejse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holistisk, vær børnefokuseret, engager forældrene med anerkendelse, gør det sjovt og trygt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Forsømmelse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22</a:t>
            </a:fld>
            <a:endParaRPr lang="da-DK"/>
          </a:p>
        </p:txBody>
      </p:sp>
    </p:spTree>
    <p:extLst>
      <p:ext uri="{BB962C8B-B14F-4D97-AF65-F5344CB8AC3E}">
        <p14:creationId xmlns:p14="http://schemas.microsoft.com/office/powerpoint/2010/main" val="16636103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dels udstiller den ene som “svag” eller den anden som “for tung”, hvis ikke begge dele, dels er det rent fysisk et overgreb, da børn ikke skal løfte så tungt.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der ikke var så fysisk udfordrende dele af stafetten.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spillerne er parret op således, at alle par er i stand til at løfte hinanden. Det er bare fortsat ikke hensigtsmæssigt at byde børn så kraftige fysiske udfoldelser som at løfte hinanden på ryggen.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udvikling sker på deres præmisser,</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være på dannelsesrejse, 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Planlæg træning med progression, Prioriter kærligheden til fodbold over læring af fodbold, gør det sjovt og trygt,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 og 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23</a:t>
            </a:fld>
            <a:endParaRPr lang="da-DK"/>
          </a:p>
        </p:txBody>
      </p:sp>
    </p:spTree>
    <p:extLst>
      <p:ext uri="{BB962C8B-B14F-4D97-AF65-F5344CB8AC3E}">
        <p14:creationId xmlns:p14="http://schemas.microsoft.com/office/powerpoint/2010/main" val="2927901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der kan opstå mistro om, at telefonen har været anvendt til at filme eller på anden vis optage billeder af børnene, mens de er i bad. Det er yderst uhensigtsmæssigt alene det, at der kan være en mistro blandt enten børn eller andre. Børnene kan føle sig utrygge ved uvisheden om, hvorvidt de bliver filmet, mens den voksne kan mistænkes for noget meget grimt, som sandsynligvis aldrig er sket.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telefonen ALTID bliver i lommen i omklædningsrummet, når der er nogen, der klæder om.</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telefonen bliver anvendt til at filme, videochatte eller på anden vis noget, som risikerer at optage børnene, mens de er afklædte.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at deres forældre ses som en ressource, Alle børn har ret til at være på dannelsesrejse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Engager forældre med anerkendelse,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Seksuel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24</a:t>
            </a:fld>
            <a:endParaRPr lang="da-DK"/>
          </a:p>
        </p:txBody>
      </p:sp>
    </p:spTree>
    <p:extLst>
      <p:ext uri="{BB962C8B-B14F-4D97-AF65-F5344CB8AC3E}">
        <p14:creationId xmlns:p14="http://schemas.microsoft.com/office/powerpoint/2010/main" val="2602128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er tydelig i sin kommunikation om, hvornår der er en telefon i brug, og hvornår der ikke længere er, så det er sikkert at klæde om.</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havde gjort helt det samme, men måske ikke lige sagt det, så nogle børn kunne være i tvivl om, hvorvidt der var en telefon i anvendelse eller ej.</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telefonen på nogen måde blev brugt til at optage enten uden børnenes og forældrenes viden, eller når nogen var i gang med omklædningen.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vær børnefokuseret, vær holistisk, vær inkluderende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Seksuel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25</a:t>
            </a:fld>
            <a:endParaRPr lang="da-DK"/>
          </a:p>
        </p:txBody>
      </p:sp>
    </p:spTree>
    <p:extLst>
      <p:ext uri="{BB962C8B-B14F-4D97-AF65-F5344CB8AC3E}">
        <p14:creationId xmlns:p14="http://schemas.microsoft.com/office/powerpoint/2010/main" val="28900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 voksne sørger for at sikre, at børnene får nok væske og dermed tager ansvar for at passe på dem.</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eksempelvis kun sørger for sit eget hold. Eller hvis én af trænerne går imod pauserne, fordi børnene ”da bare kan drikke før og efter kampene”.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 voksne ikke tager ansvar for børnenes ve og vel. Måske har én glemt sin drikkedunk eller måske glemmer et par stykker at drikke, fordi de har det sjovt.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børnefokuseret,</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Forsømmelse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26</a:t>
            </a:fld>
            <a:endParaRPr lang="da-DK"/>
          </a:p>
        </p:txBody>
      </p:sp>
    </p:spTree>
    <p:extLst>
      <p:ext uri="{BB962C8B-B14F-4D97-AF65-F5344CB8AC3E}">
        <p14:creationId xmlns:p14="http://schemas.microsoft.com/office/powerpoint/2010/main" val="19716236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tager ansvar for at sikre den gode stemning under omklædningen, men også sørger for ikke at være alene tilbage med et eller få børn.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bliver i omklædningsrummet som den sidste for at sikre, at alt er ryddet ordentligt op. Her udsætter træneren sig selv og børnene for en unødig risiko ved at komme til at være alene med et eller få børn til sidst.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enten lader spillerne være helt alene hver gang i omklædningsrummet. Eller hvis træneren går med i bad og bliver som den sidste hver gang.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social sikkerhed, Alle børn har ret til børneopdragelse, Alle børn har ret til at være på dannelsesrejse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børnefokuseret,</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holistisk, gør det trygt og sjovt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Seksuel</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27</a:t>
            </a:fld>
            <a:endParaRPr lang="da-DK"/>
          </a:p>
        </p:txBody>
      </p:sp>
    </p:spTree>
    <p:extLst>
      <p:ext uri="{BB962C8B-B14F-4D97-AF65-F5344CB8AC3E}">
        <p14:creationId xmlns:p14="http://schemas.microsoft.com/office/powerpoint/2010/main" val="2413374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anvender niveaudeling forstået som differentiering, som gør, at konkurrencen bliver mere og mere lige, og alle i sidste ende oplever bedre matching og at have lige gode chancer for at vinde.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konkurrencen aldrig justeres, så det altid er det samme par, der vinder, mens alle andre oplever, at konkurrence er træls, fordi det er ulige.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fremhæver de svageste og viser over for alle, at de var de dårligste, så nu skal de have det nemmere end resten.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udvikling sker på deres præmisser, Alle børn har ret til periodiske tilsyn med deres træningsmiljø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Brug for skellige metoder til at opnå læring, planlæg træning med progression, vær børnefokuseret, gør det sjovt og trygt, brug konkurrence på en udviklende måde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28</a:t>
            </a:fld>
            <a:endParaRPr lang="da-DK"/>
          </a:p>
        </p:txBody>
      </p:sp>
    </p:spTree>
    <p:extLst>
      <p:ext uri="{BB962C8B-B14F-4D97-AF65-F5344CB8AC3E}">
        <p14:creationId xmlns:p14="http://schemas.microsoft.com/office/powerpoint/2010/main" val="9017527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krænker børnenes ret til selv at vælge. Hvis nogen går til en anden fritidsaktivitet samme dag som den ene fodboldtræning, ekskluderes de nu fra dette ekstra træningstilbud, fordi de selv har valgt det.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alle klubbens spillere har adgang til +1 træningstilbuddet på lige fod.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alle U9-U12-spillere har adgang til +1 træning, men U6-U8 får besked på, at de ikke er velkomne.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selv at vælge, Alle børn har ret til fodbold, Alle børn har ret til fodbold uden nogen form for diskrimination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inkluderende, vær børnefokuseret, gør det sjovt og trygt, brug forskellige metoder til at opnå læring, planlæg træning med progression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29</a:t>
            </a:fld>
            <a:endParaRPr lang="da-DK"/>
          </a:p>
        </p:txBody>
      </p:sp>
    </p:spTree>
    <p:extLst>
      <p:ext uri="{BB962C8B-B14F-4D97-AF65-F5344CB8AC3E}">
        <p14:creationId xmlns:p14="http://schemas.microsoft.com/office/powerpoint/2010/main" val="415577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tager hensyn til de nye spillere og inkluderer dem i fællesskabet med det samme. De øvrige spillere oplever at skulle acceptere forskellighed og tage ansvar for fællesskabet, og derved er de på en del af deres dannelsesrejse. Det overskrider ikke deres ret til træning på deres eget niveau, når der kun er tale om en træning, der er lavet for at byde andre godt velkommen.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fastholder den “normale” træning. Så ville de to nye med det samme føle sig udenfor, fordi de ganske enkelt ikke ville kunne være med på det niveau.</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siger til de to nye, at de ikke kan være med, fordi de ikke er gode nok.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a:t>
            </a:r>
            <a:r>
              <a:rPr lang="da-DK" sz="1800" dirty="0">
                <a:effectLst/>
                <a:latin typeface="Montserrat Light" panose="00000400000000000000" pitchFamily="50" charset="0"/>
                <a:ea typeface="Calibri" panose="020F0502020204030204" pitchFamily="34" charset="0"/>
                <a:cs typeface="Arial" panose="020B0604020202020204" pitchFamily="34" charset="0"/>
              </a:rPr>
              <a:t> Alle børn har ret til at være på dannelsesrejse, Alle børn har ret til udvikling på deres præmisser, Alle børn har ret et godt børneliv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inkluderende, brug forskellige metoder til at opnå læring, prioriter kærligheden til fodbold over læring af fodbold.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3</a:t>
            </a:fld>
            <a:endParaRPr lang="da-DK"/>
          </a:p>
        </p:txBody>
      </p:sp>
    </p:spTree>
    <p:extLst>
      <p:ext uri="{BB962C8B-B14F-4D97-AF65-F5344CB8AC3E}">
        <p14:creationId xmlns:p14="http://schemas.microsoft.com/office/powerpoint/2010/main" val="20790323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ikke anerkender spillernes mening og ikke inkluderer dem. Desuden er det ikke en god måde at tale til dem på.</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beder dem deltage i øvelsen for deres holdkammeraters skyld, så de får noget meningsfuldt og sjovt ud af den, og træneren spørger de to spillere ind til, hvilke øvelser de så godt kunne tænke sig, der kom med til næste træning.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siger, at så kan de bare springe øvelsen over. Det anerkender blot deres umiddelbare følelser eller holdninger, men det ekskluderer dem fra fællesskabet, og det går faktisk også ud over de resterende, som kan mangle nogen at spille med/mod.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a:t>
            </a:r>
            <a:r>
              <a:rPr lang="da-DK" sz="1800" dirty="0">
                <a:effectLst/>
                <a:latin typeface="Montserrat Light" panose="00000400000000000000" pitchFamily="50" charset="0"/>
                <a:ea typeface="Calibri" panose="020F0502020204030204" pitchFamily="34" charset="0"/>
                <a:cs typeface="Arial" panose="020B0604020202020204" pitchFamily="34" charset="0"/>
              </a:rPr>
              <a:t> Alle børn har ret til, at udvikling sker på deres præmisser, Alle børn har ret til at være på dannelsesrejse, Alle børn har ret til et godt børneliv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a:t>
            </a:r>
            <a:r>
              <a:rPr lang="da-DK" sz="1800" dirty="0">
                <a:effectLst/>
                <a:latin typeface="Montserrat Light" panose="00000400000000000000" pitchFamily="50" charset="0"/>
                <a:ea typeface="Calibri" panose="020F0502020204030204" pitchFamily="34" charset="0"/>
                <a:cs typeface="Arial" panose="020B0604020202020204" pitchFamily="34" charset="0"/>
              </a:rPr>
              <a:t> Vær holistisk, vær inkluderende, vær børnefokuseret, gør det sjovt og trygt, prioriter kærligheden til fodbold over læring af fodbold, planlæg træning med progression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a:effectLst/>
                <a:latin typeface="Montserrat Light" panose="00000400000000000000" pitchFamily="50" charset="0"/>
                <a:ea typeface="Calibri" panose="020F0502020204030204" pitchFamily="34" charset="0"/>
                <a:cs typeface="Arial" panose="020B0604020202020204" pitchFamily="34" charset="0"/>
              </a:rPr>
              <a:t>-kategori: </a:t>
            </a:r>
            <a:r>
              <a:rPr lang="da-DK" sz="180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a:effectLst/>
              <a:latin typeface="Calibri" panose="020F0502020204030204" pitchFamily="34" charset="0"/>
              <a:ea typeface="Calibri" panose="020F0502020204030204" pitchFamily="34" charset="0"/>
              <a:cs typeface="Arial" panose="020B0604020202020204" pitchFamily="34" charset="0"/>
            </a:endParaRPr>
          </a:p>
          <a:p>
            <a:endParaRPr lang="da-DK"/>
          </a:p>
        </p:txBody>
      </p:sp>
      <p:sp>
        <p:nvSpPr>
          <p:cNvPr id="4" name="Pladsholder til slidenummer 3"/>
          <p:cNvSpPr>
            <a:spLocks noGrp="1"/>
          </p:cNvSpPr>
          <p:nvPr>
            <p:ph type="sldNum" sz="quarter" idx="5"/>
          </p:nvPr>
        </p:nvSpPr>
        <p:spPr/>
        <p:txBody>
          <a:bodyPr/>
          <a:lstStyle/>
          <a:p>
            <a:fld id="{3BBBD422-F160-4575-9849-EC36CDC68491}" type="slidenum">
              <a:rPr lang="da-DK" smtClean="0"/>
              <a:t>30</a:t>
            </a:fld>
            <a:endParaRPr lang="da-DK"/>
          </a:p>
        </p:txBody>
      </p:sp>
    </p:spTree>
    <p:extLst>
      <p:ext uri="{BB962C8B-B14F-4D97-AF65-F5344CB8AC3E}">
        <p14:creationId xmlns:p14="http://schemas.microsoft.com/office/powerpoint/2010/main" val="3265679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træneren fuldstændig underkender børnenes ret til at være medbestemmende.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siger “ja, det er en fed idé. Det må I gerne! Hvem bygger én næste gang?”. På den måde anerkendes børnene for deres initiativ, og de involveres og tages med på råd, ligesom hele gruppen inkluderes.</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svarer, at det er der ikke tid til i dag. Her underkendes børnenes initiativ, men de latterliggøres ikke. Om der så næste gang eller næste gang igen er tid, kan måske definere, om adfærden over tid kan gå mod rød eller grøn.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a:t>
            </a:r>
            <a:r>
              <a:rPr lang="da-DK" sz="1800" dirty="0">
                <a:effectLst/>
                <a:latin typeface="Montserrat Light" panose="00000400000000000000" pitchFamily="50" charset="0"/>
                <a:ea typeface="Calibri" panose="020F0502020204030204" pitchFamily="34" charset="0"/>
                <a:cs typeface="Arial" panose="020B0604020202020204" pitchFamily="34" charset="0"/>
              </a:rPr>
              <a:t> Alle børn har ret til at være på dannelsesrejse, Alle børn har ret til udvikling på deres præmisser, Alle børn har ret til et godt børneliv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inkluderende, brug forskellige metoder til at opnå læring, gør det sjovt og trygt, prioritér kærligheden til fodbold over læring af fodbold, vær børnefokuseret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4</a:t>
            </a:fld>
            <a:endParaRPr lang="da-DK"/>
          </a:p>
        </p:txBody>
      </p:sp>
    </p:spTree>
    <p:extLst>
      <p:ext uri="{BB962C8B-B14F-4D97-AF65-F5344CB8AC3E}">
        <p14:creationId xmlns:p14="http://schemas.microsoft.com/office/powerpoint/2010/main" val="503362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barnets ønsker tages slet ikke med i overvejelserne. Det må ikke blive de voksnes regler, som definerer, hvad der er det rigtige for det enkelte barn – det må altid være barnets behov.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spørger ind til ønsket og efterfølgende tager en dialog med spillerens forældre, trænerne på U11 og klubbens børneudviklingstræner, hvor de i fællesskab finder den bedste løsning for spilleren.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træneren nedgør eller latterliggør ønsket foran barnet og blankt afviser det.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være på dannelsesrejse, Alle børn har ret til et godt børneliv, Alle børn har ret til, at udvikling sker på deres præmisser, Alle børn har ret til selv at vælge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5</a:t>
            </a:fld>
            <a:endParaRPr lang="da-DK"/>
          </a:p>
        </p:txBody>
      </p:sp>
    </p:spTree>
    <p:extLst>
      <p:ext uri="{BB962C8B-B14F-4D97-AF65-F5344CB8AC3E}">
        <p14:creationId xmlns:p14="http://schemas.microsoft.com/office/powerpoint/2010/main" val="3350684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spillerens behov og tarv ikke respekteres. Det er spilleren selv, der er “ejer” af sin krop, og dermed er det kun spilleren selv, der kan definere, hvornår smerten er for stor til at fortsætte.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spillerens ret til selv at bestemme over sin egen krop respekteres, og han skiftes ud. Når spilleren er udskiftet, kunne træneren så måske spørge, om han har lyst til at spille igen evt. på en anden plads, hvor der er mindre risiko for at falde ned på såret igen.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spilleren bytter målmandsrollen ud med én af de andre pladser på holdet, men fortsat presses til at fortsætte kampen mod sin vilje.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social sikkerhed, Alle børn har ret til et godt børneliv</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 og 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6</a:t>
            </a:fld>
            <a:endParaRPr lang="da-DK"/>
          </a:p>
        </p:txBody>
      </p:sp>
    </p:spTree>
    <p:extLst>
      <p:ext uri="{BB962C8B-B14F-4D97-AF65-F5344CB8AC3E}">
        <p14:creationId xmlns:p14="http://schemas.microsoft.com/office/powerpoint/2010/main" val="1957263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spillerne kategoriseres i “startere” og “</a:t>
            </a:r>
            <a:r>
              <a:rPr lang="da-DK" sz="1800" dirty="0" err="1">
                <a:effectLst/>
                <a:latin typeface="Montserrat Light" panose="00000400000000000000" pitchFamily="50" charset="0"/>
                <a:ea typeface="Calibri" panose="020F0502020204030204" pitchFamily="34" charset="0"/>
                <a:cs typeface="Arial" panose="020B0604020202020204" pitchFamily="34" charset="0"/>
              </a:rPr>
              <a:t>indskiftere</a:t>
            </a:r>
            <a:r>
              <a:rPr lang="da-DK" sz="1800" dirty="0">
                <a:effectLst/>
                <a:latin typeface="Montserrat Light" panose="00000400000000000000" pitchFamily="50" charset="0"/>
                <a:ea typeface="Calibri" panose="020F0502020204030204" pitchFamily="34" charset="0"/>
                <a:cs typeface="Arial" panose="020B0604020202020204" pitchFamily="34" charset="0"/>
              </a:rPr>
              <a:t>”. Det er en form for selektion og diskrimination, og det vil over tid blive en selvopfyldende profeti.</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der skiftes løbende i, hvem der starter ude og inde, og hvem der slutter med at være på banen - og at alle i øvrigt altid spiller lige meget.</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nogle af spillerne skiftes til at starte inde/ude, mens et par stykker altid starter inde.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fodbold uden nogen form for diskrimination, Alle børn har ret til at være på dannelsesrejse, Alle børn har ret til, at udvikling sker på deres præmisser, Alle børn har ret til børneopdragelse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Vær børnefokuseret, Gør det sjovt og trygt, Vær holistisk, Brug forskellige metoder til at opnå læring</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7</a:t>
            </a:fld>
            <a:endParaRPr lang="da-DK"/>
          </a:p>
        </p:txBody>
      </p:sp>
    </p:spTree>
    <p:extLst>
      <p:ext uri="{BB962C8B-B14F-4D97-AF65-F5344CB8AC3E}">
        <p14:creationId xmlns:p14="http://schemas.microsoft.com/office/powerpoint/2010/main" val="3026162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udgangspunktet er et nej ud fra egne præmisser. Spillerne er slet ikke taget med på råd, og modstandernes spilleres kampoplevelse er heller ikke inddraget i konklusionen.</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 X spørger spillerne, om 1-2 spillere har mod på at hjælpe det andet hold og sikre en god afvikling af kampen. Hvis der er det, så er dagens kampudfordring løst. Hvis der ikke er, så tilbyder han i stedet, at kampen kan afvikles som 7v7 eller 6v6, så det i det mindste er fair og kan optimere muligheden for en jævnbyrdig kamp</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træner X siger ja og efterfølgende dikterer, at to spillere skal spille med modstanderne uden at spørge spillerne, hvad de synes.</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være på</a:t>
            </a:r>
            <a:r>
              <a:rPr lang="da-DK" sz="1800" b="1" dirty="0">
                <a:effectLst/>
                <a:latin typeface="Montserrat Light" panose="00000400000000000000" pitchFamily="50" charset="0"/>
                <a:ea typeface="Calibri" panose="020F0502020204030204" pitchFamily="34" charset="0"/>
                <a:cs typeface="Arial" panose="020B0604020202020204" pitchFamily="34" charset="0"/>
              </a:rPr>
              <a:t> </a:t>
            </a:r>
            <a:r>
              <a:rPr lang="da-DK" sz="1800" dirty="0">
                <a:effectLst/>
                <a:latin typeface="Montserrat Light" panose="00000400000000000000" pitchFamily="50" charset="0"/>
                <a:ea typeface="Calibri" panose="020F0502020204030204" pitchFamily="34" charset="0"/>
                <a:cs typeface="Arial" panose="020B0604020202020204" pitchFamily="34" charset="0"/>
              </a:rPr>
              <a:t>dannelsesrejse, Alle børn har ret til, at udvikling sker på deres præmisser, Alle børn har ret til social sikkerhed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Brug konkurrence på en udviklende måde, vær børnefokuseret, gør det sjovt og trygt,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 og psykologisk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8</a:t>
            </a:fld>
            <a:endParaRPr lang="da-DK"/>
          </a:p>
        </p:txBody>
      </p:sp>
    </p:spTree>
    <p:extLst>
      <p:ext uri="{BB962C8B-B14F-4D97-AF65-F5344CB8AC3E}">
        <p14:creationId xmlns:p14="http://schemas.microsoft.com/office/powerpoint/2010/main" val="603208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Korrekt svar:</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0000"/>
                </a:highlight>
                <a:latin typeface="Montserrat Light" panose="00000400000000000000" pitchFamily="50" charset="0"/>
                <a:ea typeface="Calibri" panose="020F0502020204030204" pitchFamily="34" charset="0"/>
                <a:cs typeface="Arial" panose="020B0604020202020204" pitchFamily="34" charset="0"/>
              </a:rPr>
              <a:t>Rød</a:t>
            </a:r>
            <a:r>
              <a:rPr lang="da-DK" sz="1800" dirty="0">
                <a:effectLst/>
                <a:latin typeface="Montserrat Light" panose="00000400000000000000" pitchFamily="50" charset="0"/>
                <a:ea typeface="Calibri" panose="020F0502020204030204" pitchFamily="34" charset="0"/>
                <a:cs typeface="Arial" panose="020B0604020202020204" pitchFamily="34" charset="0"/>
              </a:rPr>
              <a:t>: Fordi det er faste hold, og fordi der er en straf involveret, som udstiller eller udskammer det tabende hold.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Samme case kan ændres som beskrevet nedenfor, og så vil kategoriseringen se anderledes ud:</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00FF00"/>
                </a:highlight>
                <a:latin typeface="Montserrat Light" panose="00000400000000000000" pitchFamily="50" charset="0"/>
                <a:ea typeface="Calibri" panose="020F0502020204030204" pitchFamily="34" charset="0"/>
                <a:cs typeface="Arial" panose="020B0604020202020204" pitchFamily="34" charset="0"/>
              </a:rPr>
              <a:t>Grøn</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det ikke var faste hold, og der ikke var en straf, men måske klapsalver til det vindende hold, hvorefter oprydningen som en selvfølge var et fællesanliggende.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highlight>
                  <a:srgbClr val="FFFF00"/>
                </a:highlight>
                <a:latin typeface="Montserrat Light" panose="00000400000000000000" pitchFamily="50" charset="0"/>
                <a:ea typeface="Calibri" panose="020F0502020204030204" pitchFamily="34" charset="0"/>
                <a:cs typeface="Arial" panose="020B0604020202020204" pitchFamily="34" charset="0"/>
              </a:rPr>
              <a:t>Gul</a:t>
            </a:r>
            <a:r>
              <a:rPr lang="da-DK" sz="1800" dirty="0">
                <a:effectLst/>
                <a:latin typeface="Montserrat Light" panose="00000400000000000000" pitchFamily="50" charset="0"/>
                <a:ea typeface="Calibri" panose="020F0502020204030204" pitchFamily="34" charset="0"/>
                <a:cs typeface="Arial" panose="020B0604020202020204" pitchFamily="34" charset="0"/>
              </a:rPr>
              <a:t>: Hvis det ikke var faste hold, og træneren sørgede for, at det var forskellige, der oplevede at tabe.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Rettigheder: </a:t>
            </a:r>
            <a:r>
              <a:rPr lang="da-DK" sz="1800" dirty="0">
                <a:effectLst/>
                <a:latin typeface="Montserrat Light" panose="00000400000000000000" pitchFamily="50" charset="0"/>
                <a:ea typeface="Calibri" panose="020F0502020204030204" pitchFamily="34" charset="0"/>
                <a:cs typeface="Arial" panose="020B0604020202020204" pitchFamily="34" charset="0"/>
              </a:rPr>
              <a:t>Alle børn har ret til, at udvikling sker på deres præmisser, Alle børn har ret til social sikkerhed, Alle børn har ret til at være på dannelsesrejse, Alle børn har ret til børneopdragelse</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a:effectLst/>
                <a:latin typeface="Montserrat Light" panose="00000400000000000000" pitchFamily="50" charset="0"/>
                <a:ea typeface="Calibri" panose="020F0502020204030204" pitchFamily="34" charset="0"/>
                <a:cs typeface="Arial" panose="020B0604020202020204" pitchFamily="34" charset="0"/>
              </a:rPr>
              <a:t>Løfter: </a:t>
            </a:r>
            <a:r>
              <a:rPr lang="da-DK" sz="1800" dirty="0">
                <a:effectLst/>
                <a:latin typeface="Montserrat Light" panose="00000400000000000000" pitchFamily="50" charset="0"/>
                <a:ea typeface="Calibri" panose="020F0502020204030204" pitchFamily="34" charset="0"/>
                <a:cs typeface="Arial" panose="020B0604020202020204" pitchFamily="34" charset="0"/>
              </a:rPr>
              <a:t>Gør det sjovt og trygt, brug konkurrence på en udviklende måde, vær børnefokuseret, vær holistisk</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800" b="1" dirty="0" err="1">
                <a:effectLst/>
                <a:latin typeface="Montserrat Light" panose="00000400000000000000" pitchFamily="50" charset="0"/>
                <a:ea typeface="Calibri" panose="020F0502020204030204" pitchFamily="34" charset="0"/>
                <a:cs typeface="Arial" panose="020B0604020202020204" pitchFamily="34" charset="0"/>
              </a:rPr>
              <a:t>Safeguarding</a:t>
            </a:r>
            <a:r>
              <a:rPr lang="da-DK" sz="1800" b="1" dirty="0">
                <a:effectLst/>
                <a:latin typeface="Montserrat Light" panose="00000400000000000000" pitchFamily="50" charset="0"/>
                <a:ea typeface="Calibri" panose="020F0502020204030204" pitchFamily="34" charset="0"/>
                <a:cs typeface="Arial" panose="020B0604020202020204" pitchFamily="34" charset="0"/>
              </a:rPr>
              <a:t>-kategori: </a:t>
            </a:r>
            <a:r>
              <a:rPr lang="da-DK" sz="1800" dirty="0">
                <a:effectLst/>
                <a:latin typeface="Montserrat Light" panose="00000400000000000000" pitchFamily="50" charset="0"/>
                <a:ea typeface="Calibri" panose="020F0502020204030204" pitchFamily="34" charset="0"/>
                <a:cs typeface="Arial" panose="020B0604020202020204" pitchFamily="34" charset="0"/>
              </a:rPr>
              <a:t>Fysisk og psykologisk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9</a:t>
            </a:fld>
            <a:endParaRPr lang="da-DK"/>
          </a:p>
        </p:txBody>
      </p:sp>
    </p:spTree>
    <p:extLst>
      <p:ext uri="{BB962C8B-B14F-4D97-AF65-F5344CB8AC3E}">
        <p14:creationId xmlns:p14="http://schemas.microsoft.com/office/powerpoint/2010/main" val="1106071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871753" y="876148"/>
            <a:ext cx="7405016" cy="651566"/>
          </a:xfrm>
        </p:spPr>
        <p:txBody>
          <a:bodyPr>
            <a:normAutofit/>
          </a:bodyPr>
          <a:lstStyle>
            <a:lvl1pPr algn="l">
              <a:defRPr sz="2400"/>
            </a:lvl1pPr>
          </a:lstStyle>
          <a:p>
            <a:r>
              <a:rPr lang="da-DK"/>
              <a:t>Klik for at redigere i masteren</a:t>
            </a:r>
          </a:p>
        </p:txBody>
      </p:sp>
      <p:sp>
        <p:nvSpPr>
          <p:cNvPr id="3" name="Undertitel 2"/>
          <p:cNvSpPr>
            <a:spLocks noGrp="1"/>
          </p:cNvSpPr>
          <p:nvPr>
            <p:ph type="subTitle" idx="1"/>
          </p:nvPr>
        </p:nvSpPr>
        <p:spPr>
          <a:xfrm>
            <a:off x="871753" y="1527715"/>
            <a:ext cx="6033416" cy="1314450"/>
          </a:xfrm>
        </p:spPr>
        <p:txBody>
          <a:bodyPr/>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Tree>
    <p:extLst>
      <p:ext uri="{BB962C8B-B14F-4D97-AF65-F5344CB8AC3E}">
        <p14:creationId xmlns:p14="http://schemas.microsoft.com/office/powerpoint/2010/main" val="390717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156832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5" name="Pladsholder til billede 4"/>
          <p:cNvSpPr>
            <a:spLocks noGrp="1"/>
          </p:cNvSpPr>
          <p:nvPr>
            <p:ph type="pic" sz="quarter" idx="10"/>
          </p:nvPr>
        </p:nvSpPr>
        <p:spPr>
          <a:xfrm>
            <a:off x="0" y="0"/>
            <a:ext cx="9144000" cy="4527550"/>
          </a:xfrm>
        </p:spPr>
        <p:txBody>
          <a:bodyPr/>
          <a:lstStyle/>
          <a:p>
            <a:endParaRPr lang="da-DK"/>
          </a:p>
        </p:txBody>
      </p:sp>
    </p:spTree>
    <p:extLst>
      <p:ext uri="{BB962C8B-B14F-4D97-AF65-F5344CB8AC3E}">
        <p14:creationId xmlns:p14="http://schemas.microsoft.com/office/powerpoint/2010/main" val="214891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235844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da-DK"/>
              <a:t>Klik for at redigere i masteren</a:t>
            </a:r>
          </a:p>
        </p:txBody>
      </p:sp>
      <p:sp>
        <p:nvSpPr>
          <p:cNvPr id="3" name="Pladsholder til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Tree>
    <p:extLst>
      <p:ext uri="{BB962C8B-B14F-4D97-AF65-F5344CB8AC3E}">
        <p14:creationId xmlns:p14="http://schemas.microsoft.com/office/powerpoint/2010/main" val="78924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indhold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64484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da-DK"/>
              <a:t>Klik for at redigere i masteren</a:t>
            </a:r>
          </a:p>
        </p:txBody>
      </p:sp>
      <p:sp>
        <p:nvSpPr>
          <p:cNvPr id="3" name="Pladsholder til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p:cNvSpPr>
            <a:spLocks noGrp="1"/>
          </p:cNvSpPr>
          <p:nvPr>
            <p:ph sz="half" idx="2"/>
          </p:nvPr>
        </p:nvSpPr>
        <p:spPr>
          <a:xfrm>
            <a:off x="457200" y="1631156"/>
            <a:ext cx="4040188" cy="28292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1631156"/>
            <a:ext cx="4041775" cy="28292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426718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Tree>
    <p:extLst>
      <p:ext uri="{BB962C8B-B14F-4D97-AF65-F5344CB8AC3E}">
        <p14:creationId xmlns:p14="http://schemas.microsoft.com/office/powerpoint/2010/main" val="404132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753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da-DK"/>
              <a:t>Klik for at redigere i masteren</a:t>
            </a:r>
          </a:p>
        </p:txBody>
      </p:sp>
      <p:sp>
        <p:nvSpPr>
          <p:cNvPr id="3" name="Pladsholder til indhold 2"/>
          <p:cNvSpPr>
            <a:spLocks noGrp="1"/>
          </p:cNvSpPr>
          <p:nvPr>
            <p:ph idx="1"/>
          </p:nvPr>
        </p:nvSpPr>
        <p:spPr>
          <a:xfrm>
            <a:off x="3575050" y="204788"/>
            <a:ext cx="5111750" cy="42290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076327"/>
            <a:ext cx="3008313" cy="33575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extLst>
      <p:ext uri="{BB962C8B-B14F-4D97-AF65-F5344CB8AC3E}">
        <p14:creationId xmlns:p14="http://schemas.microsoft.com/office/powerpoint/2010/main" val="334078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3396900"/>
            <a:ext cx="5486400" cy="425054"/>
          </a:xfrm>
        </p:spPr>
        <p:txBody>
          <a:bodyPr anchor="b"/>
          <a:lstStyle>
            <a:lvl1pPr algn="l">
              <a:defRPr sz="2000" b="1"/>
            </a:lvl1pPr>
          </a:lstStyle>
          <a:p>
            <a:r>
              <a:rPr lang="da-DK"/>
              <a:t>Klik for at redigere i masteren</a:t>
            </a:r>
          </a:p>
        </p:txBody>
      </p:sp>
      <p:sp>
        <p:nvSpPr>
          <p:cNvPr id="3" name="Pladsholder til billede 2"/>
          <p:cNvSpPr>
            <a:spLocks noGrp="1"/>
          </p:cNvSpPr>
          <p:nvPr>
            <p:ph type="pic" idx="1"/>
          </p:nvPr>
        </p:nvSpPr>
        <p:spPr>
          <a:xfrm>
            <a:off x="1792288" y="25603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382195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extLst>
      <p:ext uri="{BB962C8B-B14F-4D97-AF65-F5344CB8AC3E}">
        <p14:creationId xmlns:p14="http://schemas.microsoft.com/office/powerpoint/2010/main" val="370620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ktangel 8"/>
          <p:cNvSpPr/>
          <p:nvPr userDrawn="1"/>
        </p:nvSpPr>
        <p:spPr>
          <a:xfrm>
            <a:off x="-1" y="4535617"/>
            <a:ext cx="9144001" cy="607883"/>
          </a:xfrm>
          <a:prstGeom prst="rect">
            <a:avLst/>
          </a:prstGeom>
          <a:gradFill flip="none" rotWithShape="1">
            <a:gsLst>
              <a:gs pos="0">
                <a:srgbClr val="AD1221"/>
              </a:gs>
              <a:gs pos="100000">
                <a:srgbClr val="91131E"/>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13" name="Billede 12" descr="DBU-hvid-streg.eps"/>
          <p:cNvPicPr>
            <a:picLocks noChangeAspect="1"/>
          </p:cNvPicPr>
          <p:nvPr userDrawn="1"/>
        </p:nvPicPr>
        <p:blipFill>
          <a:blip r:embed="rId13">
            <a:alphaModFix amt="10000"/>
            <a:extLst>
              <a:ext uri="{28A0092B-C50C-407E-A947-70E740481C1C}">
                <a14:useLocalDpi xmlns:a14="http://schemas.microsoft.com/office/drawing/2010/main" val="0"/>
              </a:ext>
            </a:extLst>
          </a:blip>
          <a:stretch>
            <a:fillRect/>
          </a:stretch>
        </p:blipFill>
        <p:spPr>
          <a:xfrm>
            <a:off x="0" y="2978019"/>
            <a:ext cx="4711348" cy="4699451"/>
          </a:xfrm>
          <a:prstGeom prst="rect">
            <a:avLst/>
          </a:prstGeom>
        </p:spPr>
      </p:pic>
      <p:sp>
        <p:nvSpPr>
          <p:cNvPr id="2" name="Pladsholder til ti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200151"/>
            <a:ext cx="8229600" cy="3021291"/>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cxnSp>
        <p:nvCxnSpPr>
          <p:cNvPr id="10" name="Lige forbindelse 9"/>
          <p:cNvCxnSpPr/>
          <p:nvPr userDrawn="1"/>
        </p:nvCxnSpPr>
        <p:spPr>
          <a:xfrm>
            <a:off x="-1" y="4535617"/>
            <a:ext cx="9144001" cy="0"/>
          </a:xfrm>
          <a:prstGeom prst="line">
            <a:avLst/>
          </a:prstGeom>
          <a:ln w="6350" cmpd="sng">
            <a:solidFill>
              <a:schemeClr val="bg1"/>
            </a:solidFill>
          </a:ln>
        </p:spPr>
        <p:style>
          <a:lnRef idx="2">
            <a:schemeClr val="accent1"/>
          </a:lnRef>
          <a:fillRef idx="0">
            <a:schemeClr val="accent1"/>
          </a:fillRef>
          <a:effectRef idx="1">
            <a:schemeClr val="accent1"/>
          </a:effectRef>
          <a:fontRef idx="minor">
            <a:schemeClr val="tx1"/>
          </a:fontRef>
        </p:style>
      </p:cxnSp>
      <p:pic>
        <p:nvPicPr>
          <p:cNvPr id="11" name="Billede 10" descr="DBU-fv-rund.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454146" y="4611205"/>
            <a:ext cx="465308" cy="465308"/>
          </a:xfrm>
          <a:prstGeom prst="rect">
            <a:avLst/>
          </a:prstGeom>
        </p:spPr>
      </p:pic>
      <p:sp>
        <p:nvSpPr>
          <p:cNvPr id="14" name="Tekstfelt 13"/>
          <p:cNvSpPr txBox="1"/>
          <p:nvPr userDrawn="1"/>
        </p:nvSpPr>
        <p:spPr>
          <a:xfrm>
            <a:off x="6044674" y="4737747"/>
            <a:ext cx="2387578" cy="230832"/>
          </a:xfrm>
          <a:prstGeom prst="rect">
            <a:avLst/>
          </a:prstGeom>
          <a:noFill/>
        </p:spPr>
        <p:txBody>
          <a:bodyPr wrap="square" rtlCol="0">
            <a:spAutoFit/>
          </a:bodyPr>
          <a:lstStyle/>
          <a:p>
            <a:pPr algn="r">
              <a:tabLst/>
            </a:pPr>
            <a:r>
              <a:rPr lang="da-DK" sz="900" b="0" i="0" kern="0" cap="small" spc="90">
                <a:solidFill>
                  <a:schemeClr val="bg1"/>
                </a:solidFill>
                <a:latin typeface="Montserrat"/>
                <a:cs typeface="Montserrat"/>
              </a:rPr>
              <a:t>EN DEL AF NOGET STØRRE</a:t>
            </a:r>
          </a:p>
        </p:txBody>
      </p:sp>
      <p:sp>
        <p:nvSpPr>
          <p:cNvPr id="15" name="Tekstfelt 14"/>
          <p:cNvSpPr txBox="1"/>
          <p:nvPr userDrawn="1"/>
        </p:nvSpPr>
        <p:spPr>
          <a:xfrm>
            <a:off x="457200" y="4744649"/>
            <a:ext cx="3562239" cy="230832"/>
          </a:xfrm>
          <a:prstGeom prst="rect">
            <a:avLst/>
          </a:prstGeom>
          <a:noFill/>
        </p:spPr>
        <p:txBody>
          <a:bodyPr wrap="square" rtlCol="0">
            <a:spAutoFit/>
          </a:bodyPr>
          <a:lstStyle/>
          <a:p>
            <a:pPr algn="l"/>
            <a:r>
              <a:rPr lang="da-DK" sz="900" b="0" i="0" kern="900" spc="60">
                <a:solidFill>
                  <a:schemeClr val="bg1"/>
                </a:solidFill>
                <a:latin typeface="Montserrat Semi Bold"/>
                <a:cs typeface="Montserrat Semi Bold"/>
              </a:rPr>
              <a:t>DBU BØRNEFODBOLD</a:t>
            </a:r>
            <a:endParaRPr lang="da-DK" sz="900" b="0" i="0" kern="900" spc="40">
              <a:solidFill>
                <a:schemeClr val="bg1"/>
              </a:solidFill>
              <a:latin typeface="Montserrat Light"/>
              <a:cs typeface="Montserrat Light"/>
            </a:endParaRPr>
          </a:p>
        </p:txBody>
      </p:sp>
    </p:spTree>
    <p:extLst>
      <p:ext uri="{BB962C8B-B14F-4D97-AF65-F5344CB8AC3E}">
        <p14:creationId xmlns:p14="http://schemas.microsoft.com/office/powerpoint/2010/main" val="291377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100" b="0" i="0" kern="1200" cap="all" spc="120">
          <a:solidFill>
            <a:schemeClr val="tx1">
              <a:lumMod val="75000"/>
              <a:lumOff val="25000"/>
            </a:schemeClr>
          </a:solidFill>
          <a:latin typeface="Montserrat"/>
          <a:ea typeface="+mj-ea"/>
          <a:cs typeface="Montserrat"/>
        </a:defRPr>
      </a:lvl1pPr>
    </p:titleStyle>
    <p:bodyStyle>
      <a:lvl1pPr marL="342900" indent="-3429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1pPr>
      <a:lvl2pPr marL="742950" indent="-28575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2pPr>
      <a:lvl3pPr marL="11430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3pPr>
      <a:lvl4pPr marL="16002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4pPr>
      <a:lvl5pPr marL="20574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kamp: Træneren har forberedt sig hjemmefra og har fuldstændig styr på ind- og udskiftninger, og hvem der skal spille hvornår, så alle spillere får lige meget spilletid. Mod slutningen af kampen ved stillingen 2-2 presser modstanderne på, og de ”kører på” spiller X, holdets svageste led, som er </a:t>
            </a:r>
            <a:r>
              <a:rPr lang="da-DK" sz="1200" dirty="0" err="1">
                <a:effectLst/>
                <a:latin typeface="Montserrat Light" panose="00000400000000000000" pitchFamily="50" charset="0"/>
                <a:ea typeface="Calibri" panose="020F0502020204030204" pitchFamily="34" charset="0"/>
                <a:cs typeface="Arial" panose="020B0604020202020204" pitchFamily="34" charset="0"/>
              </a:rPr>
              <a:t>indskiftet</a:t>
            </a:r>
            <a:r>
              <a:rPr lang="da-DK" sz="1200" dirty="0">
                <a:effectLst/>
                <a:latin typeface="Montserrat Light" panose="00000400000000000000" pitchFamily="50" charset="0"/>
                <a:ea typeface="Calibri" panose="020F0502020204030204" pitchFamily="34" charset="0"/>
                <a:cs typeface="Arial" panose="020B0604020202020204" pitchFamily="34" charset="0"/>
              </a:rPr>
              <a:t> til at skulle spille resten af kampen. Spiller X er tydeligt ukomfortabel og overmatchet. Medspillerne er tiltagende frustrerede over situationen, og 3-2 scoringen til modstanderne er kun et spørgsmål om tid. Med 5 minutter tilbage, stadig ved stillingen 2-2, vælger træneren at udskifte spiller X og erstatte med spiller Y, som allerede har fået indfriet sin ret til spilletid. Kampen slutter 2-2.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360943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træning: Spillerne skiftes til to og to at finde på et </a:t>
            </a:r>
            <a:r>
              <a:rPr lang="da-DK" sz="1200" dirty="0" err="1">
                <a:effectLst/>
                <a:latin typeface="Montserrat Light" panose="00000400000000000000" pitchFamily="50" charset="0"/>
                <a:ea typeface="Calibri" panose="020F0502020204030204" pitchFamily="34" charset="0"/>
                <a:cs typeface="Arial" panose="020B0604020202020204" pitchFamily="34" charset="0"/>
              </a:rPr>
              <a:t>småspil</a:t>
            </a:r>
            <a:r>
              <a:rPr lang="da-DK" sz="1200" dirty="0">
                <a:effectLst/>
                <a:latin typeface="Montserrat Light" panose="00000400000000000000" pitchFamily="50" charset="0"/>
                <a:ea typeface="Calibri" panose="020F0502020204030204" pitchFamily="34" charset="0"/>
                <a:cs typeface="Arial" panose="020B0604020202020204" pitchFamily="34" charset="0"/>
              </a:rPr>
              <a:t>, som afprøves til træning.</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616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træning: Spillerne skal til slut til træning eller kamp et par gange om måneden (evt. mens der ryddes op og tales af) sige til en anden spiller, hvad der er godt ved at have vedkommende med i gruppen eller ved at spille fodbold sammen. Det skal være en “ny” spiller fra gang til gang.</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956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Kørsel til kamp: Når der skal køres til udekampe, kommer to forældre og deres to børn/spillere altid kørende sammen. Selvom træneren/klubben gerne vil, at forældrene hjælper med at skabe en positiv, inkluderende kultur og et godt sammenhold bl.a. ved en fælles kørselsordning til kamp, så laver disse to forældre trænernes køre-sammen-grupper om, som skifter fra gang til gang, således at deres to børn og dem selv som forældre altid sidder i samme bil.</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forældrenes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3368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På sidelinjen: Forældrene på U10-holdet møder altid talstærkt op, og de går meget op i kampene. Der bliver heppet og hujet, og der er god opbakning til alle spillere. En far kan dog ikke lade være med at give instruktioner til sin søn. Det er ikke højlydt og som regel kun, når drengen løber tæt forbi, hvor faderen står. I pausen løber drengen hen til sin far, som står og holder hans drikkedunk. Her får han også lige et par gode råd med på vejen.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faderens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53815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Træning på tværs: Klubben beslutter at udbyde ekstratræning på tværs om fredagen for alle U8-U12 spillere. Træningen er sat sammen af forskellige øvelser i mindre grupper, men afsluttes altid med en miniturnering, hvor spillerne blandes i en stor gruppe på tværs af alle alderstrin.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klubbens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853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Der er arrangeres fællesspisning for hele holdet og deres forældre. Et forældrepar ankommer og finder et par ledige pladser, men får at vide af et andet forældrepar, at de holder disse pladser til andre, hvilket sker hver gang. De fortæller, at de holder pladserne til Jesper og Anni som kommer lidt senere.</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forældrenes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4356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U6 træning: Én af spillerne er utryg ved at forlade mor/far på sidelinjen og selv gå ind på banen. Træneren siger, at mor/far gerne må gå med ind på banen og deltage, så længe det er nødvendigt. </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3199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U8 trænerne har 45 spillere i deres gruppe. De er 4 faste trænere (+ en række hjælpere), så de har meldt fire hold til i 5-mandsturneringen. For at undgå for megen administration beslutter de, at udtagelse til kampe/stævner fordeles efter først-til-mølle-princippet.</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trænernes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6230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For at fremme en kultur, hvor det er naturligt at gå i bad efter træning/kamp og sikre voksenopsyn i forbindelse hermed, beslutter U9-træneren sig for selv at gå i bad sammen med spillerne. Træneren sørger for altid at være den sidste, der forlader omklædningsrummet. </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8310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I slutningen af træningen på U12-holdet afholdes der en straffesparkskonkurrence. Træneren deltager selv og banker den ene kasse ind efter den anden. På et af sparkene halvkikser træneren sit spark, som stryger tæt forbi keeperens hoved - dog uden at ramme.</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3587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U8 kamp: Holdet er bagud med 3, og da der kun er 6 spillere med til kampen, er de alle på banen. Spiller X får et hårdt spark over anklen og græder og vil ikke spille videre. Da holdet i forvejen er presset, overtaler/presser træneren spiller X til at fortsætte for holdets skyld. Spiller X gennemfører kampens sidste 10 minutter i tydelige smerter og med tårer i øjnene.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674499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I slutningen af træningen på U12-holdet afholdes der en straffesparkskonkurrence. Træneren placerer de, der scorer i “vindercirklen”, og de, der brænder, skal sidde i “tabercirklen”, mens de øvrige færdiggør konkurrencen.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23096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Til sæsonens første kamp i midten af august er der hedebølge. To af spillerne har glemt deres drikkedunke. Træneren siger til spillerne, at de må sørge for at drikke rigeligt i omklædningsrummet, inden de går ud på banen til opvarmning og kamp.</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2623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Til U7-træningen kommer to af spillerne op at slås. Træneren går imellem og får dem skilt ad. De bliver bedt om at sætte sig ud på sidelinjen, til de igen kan indgå fornuftigt i træningen. Den ene spiller sætter sig på sidelinjen, mens den anden grædende i arrigskab helt udvandrer fra træningen. Træneren beslutter at lade spilleren udvandre, da det mindsker risikoen for en genoptrapning af konflikten.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4825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U11-træning: Som en del af træningen har træneren indlagt forskellige stafetlege. En af disse går ud på at bære sin makker på ryggen frem og tilbage. Et par kan ikke gennemføre stafetten, da den ene af spillerne ganske enkelt ikke kan løfte den anden.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8590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Forældregruppen og trænerne er i fællesskab blevet enige om at fremme en sund kultur med omklædning og bad efter træning og kamp. I den forbindelse er der lavet en vagtordning blandt forældrene, som på skift er med i omklædningsrummet 2 og 2 for at hjælpe med til, at alting forløber som det skal. I løbet af kort tid er spillerne dog fuldt ud med på det hele, og forældretjansen bliver således løbende overflødig. En forælder sidder på bænken og tager i kedsomhed sin mobiltelefon op af lommen for lige at tjekke sine sociale medier og mailboksen mv., mens børnene er i bad. </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1998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U11-holdet har netop vundet en tæt kamp på en scoring i sidste minut. I omklædningsrummet skal der synges sejssang, så træneren tager sin mobiltelefon frem og gør opmærksom på, at det bliver optaget for at lægge det på holdets facebookgruppe til forældrene efterfølgende. Da sangen er slut, lægger træneren telefonen i lommen og siger til spillerne, at nu kan de godt gå i bad.</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9364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Det er meget varmt til U9-stævne i midten af august. Træneren for hjemmeholdet kalder de øvrige trænere til stævnet sammen inden første kamp og foreslår, at alle kampe afbrydes midt i hver halvleg til en drikkepause, og at der imellem hver runde indlægges ekstra 5 minutters drikkepause.</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4382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Spillerne er i bad efter træning, og træneren er med i omklædningsrummet for at holde ro og orden. Da der kun er fire spillere tilbage, går træneren ud af rummet med beskeden om, at nu har de fem minutter til at blive færdige.</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1384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Som en del af træningen er der indlagt en konkurrence, hvor spillerne i par skal klare en opgave. Efter første runde vælger træneren at justere udfordringen, så det bliver sværere for de par, der klarede sig godt i første runde, mens det bliver lettere for de par, der klarede sig dårligst.</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2458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En klub tilbyder ugentligt + 1 træning til alle U9–U12-spillere med undtagelsen af dem, der kun træner med deres holdkammerater én gang om ugen.</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klubbens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14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Træning: To nye spillere har meldt deres ankomst, og som en måde at vise dem ind i fællesskabet har træneren valgt at tilrettelægge dagens træningsprogram efter de nye spilleres fodboldmæssige niveau, som er noget lavere end de øvriges.</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995635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#30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To U8-spillere siger, at det er en kedelig øvelse, de skal lave, hvortil træneren siger, at de skal holde deres bøtte og gøre, hvad de bliver sat til.</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204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U6 træning: to børn spørger træneren, om de må bygge en Spidermanbane/Pippibane, som kammeraterne skal prøve til træning i dag. Træneren svarer, at det pjat er der ikke tid til.</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7377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træning: En U10-spiller spørger, om hun må være med ved U11 i stedet for U10, fordi der spiller hendes bedste veninde. Det må hun ikke, siger træneren, fordi der her i klubben trænes i rene årgange.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36489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 kamp: Keeperen er faldet på løbehjul et par dage før og har fået et sår på knæet. Under kampen redder han holdet for flere mål imod, men falder ned på det dårlige knæ. Han vil gerne skiftes ud, fordi knæet er ømt og såret brudt op. Træneren siger, at det bare er slaget, det er ikke noget farligt, at han lige har reddet holdet for et mål imod, er megasej, og at han godt lige kan klare de sidste fem minutter. </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2337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kamp: På det ene af U12-holdene er det altid de samme spillere, der begynder på banen og de samme, der begynder som indskiftningsspillere. En af indskiftningsspillerne spørger, om hun/han må prøve at starte inde denne gang. Det må hun/han ikke, for her på holdet er der fast startopstilling, siger træneren. </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0813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kamp: Modstanderholdets træner (Træner Y) kommer over og spørger, om det er muligt at låne en eller to af spillerne fra træner X’s, fordi de er ramt af afbud og kun kan stille med 7 spillere. Træner X svarer blankt nej og spørger nedladende, om Træner Y da tror, at der er nogen af Træner X’s spillere, der gider det.</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916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U7+U8 træning: Træningen slutter altid af med en stafet i faste minihold. Det hold, der taber, kan vælge mellem at rydde op efter træningen eller stille sig i målet med ryggen til, mens de andre må prøve at ramme dem.</a:t>
            </a:r>
            <a:endParaRPr lang="da-DK"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endParaRPr lang="da-DK"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9397626"/>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1D1D1C"/>
            </a:gs>
            <a:gs pos="100000">
              <a:srgbClr val="141313"/>
            </a:gs>
          </a:gsLst>
          <a:path path="circle">
            <a:fillToRect l="100000" t="100000"/>
          </a:path>
          <a:tileRect r="-100000" b="-100000"/>
        </a:gra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343B8A89493F0448C19E1FB206A5C72" ma:contentTypeVersion="20" ma:contentTypeDescription="Opret et nyt dokument." ma:contentTypeScope="" ma:versionID="b2b8951bb635bc9ec6968352c982cc4e">
  <xsd:schema xmlns:xsd="http://www.w3.org/2001/XMLSchema" xmlns:xs="http://www.w3.org/2001/XMLSchema" xmlns:p="http://schemas.microsoft.com/office/2006/metadata/properties" xmlns:ns2="83620b2b-afea-4207-97e9-a077f3027749" xmlns:ns3="64b50a9d-64ae-4fb7-b6f6-88450175a7f7" xmlns:ns4="f1b5748e-533e-41ad-b3d7-6faaa83d3585" targetNamespace="http://schemas.microsoft.com/office/2006/metadata/properties" ma:root="true" ma:fieldsID="7e22797662600f64fdaa2d99b9e7e8f6" ns2:_="" ns3:_="" ns4:_="">
    <xsd:import namespace="83620b2b-afea-4207-97e9-a077f3027749"/>
    <xsd:import namespace="64b50a9d-64ae-4fb7-b6f6-88450175a7f7"/>
    <xsd:import namespace="f1b5748e-533e-41ad-b3d7-6faaa83d358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620b2b-afea-4207-97e9-a077f302774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65f4492f-fb79-4ff7-84ed-df0ab84bd9d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4b50a9d-64ae-4fb7-b6f6-88450175a7f7"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5748e-533e-41ad-b3d7-6faaa83d3585"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5e7cfc8-7dd8-44f3-9487-38c425e7e81a}" ma:internalName="TaxCatchAll" ma:showField="CatchAllData" ma:web="64b50a9d-64ae-4fb7-b6f6-88450175a7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1b5748e-533e-41ad-b3d7-6faaa83d3585" xsi:nil="true"/>
    <lcf76f155ced4ddcb4097134ff3c332f xmlns="83620b2b-afea-4207-97e9-a077f302774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136B33-773A-4742-A76C-4CB01D8EC1C5}"/>
</file>

<file path=customXml/itemProps2.xml><?xml version="1.0" encoding="utf-8"?>
<ds:datastoreItem xmlns:ds="http://schemas.openxmlformats.org/officeDocument/2006/customXml" ds:itemID="{8C3E167A-1E11-4ACA-BC42-9C09EB23C58D}">
  <ds:schemaRefs>
    <ds:schemaRef ds:uri="f1b5748e-533e-41ad-b3d7-6faaa83d3585"/>
    <ds:schemaRef ds:uri="f463a14e-b535-4e83-a3a5-20dec1cf2379"/>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8190AF8-74BC-4590-B915-0975A3DD31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TotalTime>
  <Words>7957</Words>
  <Application>Microsoft Office PowerPoint</Application>
  <PresentationFormat>Skærmshow (16:9)</PresentationFormat>
  <Paragraphs>422</Paragraphs>
  <Slides>30</Slides>
  <Notes>30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30</vt:i4>
      </vt:variant>
    </vt:vector>
  </HeadingPairs>
  <TitlesOfParts>
    <vt:vector size="36" baseType="lpstr">
      <vt:lpstr>Arial</vt:lpstr>
      <vt:lpstr>Calibri</vt:lpstr>
      <vt:lpstr>Montserrat</vt:lpstr>
      <vt:lpstr>Montserrat Light</vt:lpstr>
      <vt:lpstr>Montserrat Semi Bold</vt:lpstr>
      <vt:lpstr>Kontortema</vt:lpstr>
      <vt:lpstr>Case #1</vt:lpstr>
      <vt:lpstr>Case #2</vt:lpstr>
      <vt:lpstr>Case #3</vt:lpstr>
      <vt:lpstr>Case #4</vt:lpstr>
      <vt:lpstr>Case #5</vt:lpstr>
      <vt:lpstr>Case #6</vt:lpstr>
      <vt:lpstr>Case #7</vt:lpstr>
      <vt:lpstr>Case #8</vt:lpstr>
      <vt:lpstr>Case #9</vt:lpstr>
      <vt:lpstr>Case #10</vt:lpstr>
      <vt:lpstr>Case #11</vt:lpstr>
      <vt:lpstr>Case #12</vt:lpstr>
      <vt:lpstr>Case #13</vt:lpstr>
      <vt:lpstr>Case #14</vt:lpstr>
      <vt:lpstr>Case #15</vt:lpstr>
      <vt:lpstr>Case #16</vt:lpstr>
      <vt:lpstr>Case #17</vt:lpstr>
      <vt:lpstr>Case #18</vt:lpstr>
      <vt:lpstr>Case #19</vt:lpstr>
      <vt:lpstr>Case #20</vt:lpstr>
      <vt:lpstr>Case #21</vt:lpstr>
      <vt:lpstr>Case #22</vt:lpstr>
      <vt:lpstr>Case #23</vt:lpstr>
      <vt:lpstr>Case #24</vt:lpstr>
      <vt:lpstr>Case #25</vt:lpstr>
      <vt:lpstr>Case #26</vt:lpstr>
      <vt:lpstr>Case #27</vt:lpstr>
      <vt:lpstr>Case #28</vt:lpstr>
      <vt:lpstr>Case #29</vt:lpstr>
      <vt:lpstr>Case #30</vt:lpstr>
    </vt:vector>
  </TitlesOfParts>
  <Company>DBU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Jacob Roar Hansen</dc:creator>
  <cp:lastModifiedBy>Sarah Hoffmann - DBU Fyn</cp:lastModifiedBy>
  <cp:revision>4</cp:revision>
  <cp:lastPrinted>2012-09-26T10:18:05Z</cp:lastPrinted>
  <dcterms:created xsi:type="dcterms:W3CDTF">2012-09-25T12:51:11Z</dcterms:created>
  <dcterms:modified xsi:type="dcterms:W3CDTF">2022-09-21T08:16:58Z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0x010100A343B8A89493F0448C19E1FB206A5C72</vt:lpwstr>
  </property>
  <property fmtid="{D5CDD505-2E9C-101B-9397-08002B2CF9AE}" pid="3" name="MediaServiceImageTags">
    <vt:lpwstr/>
  </property>
</Properties>
</file>